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sldIdLst>
    <p:sldId id="256" r:id="rId2"/>
    <p:sldId id="257" r:id="rId3"/>
    <p:sldId id="258" r:id="rId4"/>
    <p:sldId id="259" r:id="rId5"/>
    <p:sldId id="260" r:id="rId6"/>
    <p:sldId id="284" r:id="rId7"/>
    <p:sldId id="261" r:id="rId8"/>
    <p:sldId id="289" r:id="rId9"/>
    <p:sldId id="282" r:id="rId10"/>
    <p:sldId id="274" r:id="rId11"/>
    <p:sldId id="273" r:id="rId12"/>
    <p:sldId id="272" r:id="rId13"/>
    <p:sldId id="275" r:id="rId14"/>
    <p:sldId id="262" r:id="rId15"/>
    <p:sldId id="266" r:id="rId16"/>
    <p:sldId id="267" r:id="rId17"/>
    <p:sldId id="299" r:id="rId18"/>
    <p:sldId id="300" r:id="rId19"/>
    <p:sldId id="263" r:id="rId20"/>
    <p:sldId id="264" r:id="rId21"/>
    <p:sldId id="265" r:id="rId22"/>
    <p:sldId id="268" r:id="rId23"/>
    <p:sldId id="269" r:id="rId24"/>
    <p:sldId id="290" r:id="rId25"/>
    <p:sldId id="293" r:id="rId26"/>
    <p:sldId id="270" r:id="rId27"/>
    <p:sldId id="285" r:id="rId28"/>
    <p:sldId id="276" r:id="rId29"/>
    <p:sldId id="295" r:id="rId30"/>
    <p:sldId id="271" r:id="rId31"/>
    <p:sldId id="288" r:id="rId32"/>
    <p:sldId id="296" r:id="rId33"/>
    <p:sldId id="297" r:id="rId34"/>
    <p:sldId id="294" r:id="rId35"/>
    <p:sldId id="283" r:id="rId36"/>
    <p:sldId id="291" r:id="rId37"/>
    <p:sldId id="307" r:id="rId38"/>
    <p:sldId id="292" r:id="rId39"/>
    <p:sldId id="302" r:id="rId40"/>
    <p:sldId id="286" r:id="rId41"/>
    <p:sldId id="298" r:id="rId42"/>
    <p:sldId id="303" r:id="rId43"/>
    <p:sldId id="304" r:id="rId44"/>
    <p:sldId id="305" r:id="rId45"/>
    <p:sldId id="306" r:id="rId46"/>
    <p:sldId id="287" r:id="rId47"/>
    <p:sldId id="278" r:id="rId48"/>
    <p:sldId id="301" r:id="rId49"/>
    <p:sldId id="279" r:id="rId50"/>
    <p:sldId id="28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60BD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p:scale>
          <a:sx n="100" d="100"/>
          <a:sy n="100" d="100"/>
        </p:scale>
        <p:origin x="198" y="2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576138-F1EA-476D-B061-25A01C3DE596}" type="datetimeFigureOut">
              <a:rPr lang="en-US" smtClean="0"/>
              <a:t>15-Jul-19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A97B8-4F27-446B-A3F0-BC8692ECBE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434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576138-F1EA-476D-B061-25A01C3DE596}" type="datetimeFigureOut">
              <a:rPr lang="en-US" smtClean="0"/>
              <a:t>15-Jul-19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88140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576138-F1EA-476D-B061-25A01C3DE596}" type="datetimeFigureOut">
              <a:rPr lang="en-US" smtClean="0"/>
              <a:t>15-Jul-19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2945123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576138-F1EA-476D-B061-25A01C3DE596}" type="datetimeFigureOut">
              <a:rPr lang="en-US" smtClean="0"/>
              <a:t>15-Jul-19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806429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576138-F1EA-476D-B061-25A01C3DE596}" type="datetimeFigureOut">
              <a:rPr lang="en-US" smtClean="0"/>
              <a:t>15-Jul-19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8A97B8-4F27-446B-A3F0-BC8692ECBE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073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576138-F1EA-476D-B061-25A01C3DE596}" type="datetimeFigureOut">
              <a:rPr lang="en-US" smtClean="0"/>
              <a:t>15-Jul-19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408956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576138-F1EA-476D-B061-25A01C3DE596}" type="datetimeFigureOut">
              <a:rPr lang="en-US" smtClean="0"/>
              <a:t>15-Jul-19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751991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576138-F1EA-476D-B061-25A01C3DE596}" type="datetimeFigureOut">
              <a:rPr lang="en-US" smtClean="0"/>
              <a:t>15-Jul-19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42443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A576138-F1EA-476D-B061-25A01C3DE596}" type="datetimeFigureOut">
              <a:rPr lang="en-US" smtClean="0"/>
              <a:t>15-Jul-19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1580483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A576138-F1EA-476D-B061-25A01C3DE596}" type="datetimeFigureOut">
              <a:rPr lang="en-US" smtClean="0"/>
              <a:t>15-Jul-19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8A97B8-4F27-446B-A3F0-BC8692ECBEE8}" type="slidenum">
              <a:rPr lang="en-US" smtClean="0"/>
              <a:t>‹#›</a:t>
            </a:fld>
            <a:endParaRPr lang="en-US"/>
          </a:p>
        </p:txBody>
      </p:sp>
    </p:spTree>
    <p:extLst>
      <p:ext uri="{BB962C8B-B14F-4D97-AF65-F5344CB8AC3E}">
        <p14:creationId xmlns:p14="http://schemas.microsoft.com/office/powerpoint/2010/main" val="15466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A576138-F1EA-476D-B061-25A01C3DE596}" type="datetimeFigureOut">
              <a:rPr lang="en-US" smtClean="0"/>
              <a:t>15-Jul-19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8A97B8-4F27-446B-A3F0-BC8692ECBEE8}" type="slidenum">
              <a:rPr lang="en-US" smtClean="0"/>
              <a:t>‹#›</a:t>
            </a:fld>
            <a:endParaRPr lang="en-US"/>
          </a:p>
        </p:txBody>
      </p:sp>
    </p:spTree>
    <p:extLst>
      <p:ext uri="{BB962C8B-B14F-4D97-AF65-F5344CB8AC3E}">
        <p14:creationId xmlns:p14="http://schemas.microsoft.com/office/powerpoint/2010/main" val="3637798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A576138-F1EA-476D-B061-25A01C3DE596}" type="datetimeFigureOut">
              <a:rPr lang="en-US" smtClean="0"/>
              <a:t>15-Jul-19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8A97B8-4F27-446B-A3F0-BC8692ECBEE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9908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0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1.png"/><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erformance-composites.com/carbonfibre/carbonfibre.as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0793-02A9-481D-95E4-7652A919CACB}"/>
              </a:ext>
            </a:extLst>
          </p:cNvPr>
          <p:cNvSpPr>
            <a:spLocks noGrp="1"/>
          </p:cNvSpPr>
          <p:nvPr>
            <p:ph type="ctrTitle"/>
          </p:nvPr>
        </p:nvSpPr>
        <p:spPr>
          <a:xfrm>
            <a:off x="80682" y="1782698"/>
            <a:ext cx="11994777" cy="1646302"/>
          </a:xfrm>
        </p:spPr>
        <p:txBody>
          <a:bodyPr>
            <a:noAutofit/>
          </a:bodyPr>
          <a:lstStyle/>
          <a:p>
            <a:pPr algn="ctr"/>
            <a:r>
              <a:rPr lang="es-AR" sz="6000" dirty="0"/>
              <a:t>Análisis de una placa plana de material ortótropo con una entalla en U</a:t>
            </a:r>
            <a:endParaRPr lang="en-US" sz="6000" dirty="0"/>
          </a:p>
        </p:txBody>
      </p:sp>
      <p:sp>
        <p:nvSpPr>
          <p:cNvPr id="3" name="Subtitle 2">
            <a:extLst>
              <a:ext uri="{FF2B5EF4-FFF2-40B4-BE49-F238E27FC236}">
                <a16:creationId xmlns:a16="http://schemas.microsoft.com/office/drawing/2014/main" id="{87B55BA4-5517-48E3-87BB-69700565D238}"/>
              </a:ext>
            </a:extLst>
          </p:cNvPr>
          <p:cNvSpPr>
            <a:spLocks noGrp="1"/>
          </p:cNvSpPr>
          <p:nvPr>
            <p:ph type="subTitle" idx="1"/>
          </p:nvPr>
        </p:nvSpPr>
        <p:spPr>
          <a:xfrm>
            <a:off x="1066800" y="4527339"/>
            <a:ext cx="10058400" cy="1143000"/>
          </a:xfrm>
        </p:spPr>
        <p:txBody>
          <a:bodyPr>
            <a:noAutofit/>
          </a:bodyPr>
          <a:lstStyle/>
          <a:p>
            <a:pPr algn="l"/>
            <a:r>
              <a:rPr lang="es-AR" sz="2200" dirty="0"/>
              <a:t>Evaluación Final – 30.07 Elementos Finitos I</a:t>
            </a:r>
          </a:p>
          <a:p>
            <a:pPr algn="l"/>
            <a:r>
              <a:rPr lang="es-AR" sz="2200" dirty="0"/>
              <a:t>Custo Blanch, Christian</a:t>
            </a:r>
          </a:p>
          <a:p>
            <a:pPr algn="l"/>
            <a:r>
              <a:rPr lang="es-AR" sz="2200" dirty="0"/>
              <a:t>52.223</a:t>
            </a:r>
            <a:endParaRPr lang="en-US" sz="2200" dirty="0"/>
          </a:p>
        </p:txBody>
      </p:sp>
      <p:pic>
        <p:nvPicPr>
          <p:cNvPr id="4" name="Shape 76">
            <a:extLst>
              <a:ext uri="{FF2B5EF4-FFF2-40B4-BE49-F238E27FC236}">
                <a16:creationId xmlns:a16="http://schemas.microsoft.com/office/drawing/2014/main" id="{198F08B1-6C22-45EC-8E44-5E5A598E4EFF}"/>
              </a:ext>
            </a:extLst>
          </p:cNvPr>
          <p:cNvPicPr preferRelativeResize="0"/>
          <p:nvPr/>
        </p:nvPicPr>
        <p:blipFill>
          <a:blip r:embed="rId2">
            <a:alphaModFix/>
          </a:blip>
          <a:stretch>
            <a:fillRect/>
          </a:stretch>
        </p:blipFill>
        <p:spPr>
          <a:xfrm>
            <a:off x="8059480" y="4327453"/>
            <a:ext cx="3327990" cy="1477924"/>
          </a:xfrm>
          <a:prstGeom prst="rect">
            <a:avLst/>
          </a:prstGeom>
          <a:noFill/>
          <a:ln>
            <a:noFill/>
          </a:ln>
        </p:spPr>
      </p:pic>
    </p:spTree>
    <p:extLst>
      <p:ext uri="{BB962C8B-B14F-4D97-AF65-F5344CB8AC3E}">
        <p14:creationId xmlns:p14="http://schemas.microsoft.com/office/powerpoint/2010/main" val="115614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9AE52-3F90-426B-AC9D-66D6B8434E24}"/>
              </a:ext>
            </a:extLst>
          </p:cNvPr>
          <p:cNvSpPr>
            <a:spLocks noGrp="1"/>
          </p:cNvSpPr>
          <p:nvPr>
            <p:ph type="title"/>
          </p:nvPr>
        </p:nvSpPr>
        <p:spPr/>
        <p:txBody>
          <a:bodyPr/>
          <a:lstStyle/>
          <a:p>
            <a:r>
              <a:rPr lang="es-AR" dirty="0" err="1"/>
              <a:t>Patch</a:t>
            </a:r>
            <a:r>
              <a:rPr lang="es-AR" dirty="0"/>
              <a:t> Test – Q4</a:t>
            </a:r>
          </a:p>
        </p:txBody>
      </p:sp>
      <p:pic>
        <p:nvPicPr>
          <p:cNvPr id="4" name="Content Placeholder 3">
            <a:extLst>
              <a:ext uri="{FF2B5EF4-FFF2-40B4-BE49-F238E27FC236}">
                <a16:creationId xmlns:a16="http://schemas.microsoft.com/office/drawing/2014/main" id="{26B0A89F-A99F-4805-A5C1-BAFC06D0F874}"/>
              </a:ext>
            </a:extLst>
          </p:cNvPr>
          <p:cNvPicPr>
            <a:picLocks noGrp="1" noChangeAspect="1"/>
          </p:cNvPicPr>
          <p:nvPr>
            <p:ph idx="1"/>
          </p:nvPr>
        </p:nvPicPr>
        <p:blipFill>
          <a:blip r:embed="rId2"/>
          <a:stretch>
            <a:fillRect/>
          </a:stretch>
        </p:blipFill>
        <p:spPr>
          <a:xfrm>
            <a:off x="1225218" y="1953401"/>
            <a:ext cx="2743200" cy="3343275"/>
          </a:xfrm>
          <a:prstGeom prst="rect">
            <a:avLst/>
          </a:prstGeom>
        </p:spPr>
      </p:pic>
      <p:pic>
        <p:nvPicPr>
          <p:cNvPr id="5" name="Shape 76">
            <a:extLst>
              <a:ext uri="{FF2B5EF4-FFF2-40B4-BE49-F238E27FC236}">
                <a16:creationId xmlns:a16="http://schemas.microsoft.com/office/drawing/2014/main" id="{BC56C743-2374-4A80-B8F2-F476FF0430DA}"/>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8" name="Picture 7">
            <a:extLst>
              <a:ext uri="{FF2B5EF4-FFF2-40B4-BE49-F238E27FC236}">
                <a16:creationId xmlns:a16="http://schemas.microsoft.com/office/drawing/2014/main" id="{4F710CEB-0631-44F6-9260-1850858E9578}"/>
              </a:ext>
            </a:extLst>
          </p:cNvPr>
          <p:cNvPicPr>
            <a:picLocks noChangeAspect="1"/>
          </p:cNvPicPr>
          <p:nvPr/>
        </p:nvPicPr>
        <p:blipFill>
          <a:blip r:embed="rId4"/>
          <a:stretch>
            <a:fillRect/>
          </a:stretch>
        </p:blipFill>
        <p:spPr>
          <a:xfrm>
            <a:off x="4629413" y="1838325"/>
            <a:ext cx="2933174" cy="2181225"/>
          </a:xfrm>
          <a:prstGeom prst="rect">
            <a:avLst/>
          </a:prstGeom>
        </p:spPr>
      </p:pic>
      <p:pic>
        <p:nvPicPr>
          <p:cNvPr id="9" name="Picture 8">
            <a:extLst>
              <a:ext uri="{FF2B5EF4-FFF2-40B4-BE49-F238E27FC236}">
                <a16:creationId xmlns:a16="http://schemas.microsoft.com/office/drawing/2014/main" id="{FF503CAC-CDD4-4A2E-B671-222016092C48}"/>
              </a:ext>
            </a:extLst>
          </p:cNvPr>
          <p:cNvPicPr>
            <a:picLocks noChangeAspect="1"/>
          </p:cNvPicPr>
          <p:nvPr/>
        </p:nvPicPr>
        <p:blipFill>
          <a:blip r:embed="rId5"/>
          <a:stretch>
            <a:fillRect/>
          </a:stretch>
        </p:blipFill>
        <p:spPr>
          <a:xfrm>
            <a:off x="8133804" y="2695575"/>
            <a:ext cx="2738983" cy="2609850"/>
          </a:xfrm>
          <a:prstGeom prst="rect">
            <a:avLst/>
          </a:prstGeom>
        </p:spPr>
      </p:pic>
      <p:pic>
        <p:nvPicPr>
          <p:cNvPr id="10" name="Picture 9">
            <a:extLst>
              <a:ext uri="{FF2B5EF4-FFF2-40B4-BE49-F238E27FC236}">
                <a16:creationId xmlns:a16="http://schemas.microsoft.com/office/drawing/2014/main" id="{24647D8C-A8AD-49E1-B36F-A230972D4A1E}"/>
              </a:ext>
            </a:extLst>
          </p:cNvPr>
          <p:cNvPicPr>
            <a:picLocks noChangeAspect="1"/>
          </p:cNvPicPr>
          <p:nvPr/>
        </p:nvPicPr>
        <p:blipFill>
          <a:blip r:embed="rId6"/>
          <a:stretch>
            <a:fillRect/>
          </a:stretch>
        </p:blipFill>
        <p:spPr>
          <a:xfrm>
            <a:off x="4382660" y="4121797"/>
            <a:ext cx="3426679" cy="2117077"/>
          </a:xfrm>
          <a:prstGeom prst="rect">
            <a:avLst/>
          </a:prstGeom>
        </p:spPr>
      </p:pic>
    </p:spTree>
    <p:extLst>
      <p:ext uri="{BB962C8B-B14F-4D97-AF65-F5344CB8AC3E}">
        <p14:creationId xmlns:p14="http://schemas.microsoft.com/office/powerpoint/2010/main" val="299124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E10-F9EB-48A1-B8A1-AECD247BF172}"/>
              </a:ext>
            </a:extLst>
          </p:cNvPr>
          <p:cNvSpPr>
            <a:spLocks noGrp="1"/>
          </p:cNvSpPr>
          <p:nvPr>
            <p:ph type="title"/>
          </p:nvPr>
        </p:nvSpPr>
        <p:spPr/>
        <p:txBody>
          <a:bodyPr/>
          <a:lstStyle/>
          <a:p>
            <a:r>
              <a:rPr lang="es-AR" dirty="0" err="1"/>
              <a:t>Patch</a:t>
            </a:r>
            <a:r>
              <a:rPr lang="es-AR" dirty="0"/>
              <a:t> Test – Q8</a:t>
            </a:r>
          </a:p>
        </p:txBody>
      </p:sp>
      <p:pic>
        <p:nvPicPr>
          <p:cNvPr id="4" name="Picture 3">
            <a:extLst>
              <a:ext uri="{FF2B5EF4-FFF2-40B4-BE49-F238E27FC236}">
                <a16:creationId xmlns:a16="http://schemas.microsoft.com/office/drawing/2014/main" id="{A9F31BE9-AB45-4800-98FD-611B22D820E3}"/>
              </a:ext>
            </a:extLst>
          </p:cNvPr>
          <p:cNvPicPr>
            <a:picLocks noChangeAspect="1"/>
          </p:cNvPicPr>
          <p:nvPr/>
        </p:nvPicPr>
        <p:blipFill>
          <a:blip r:embed="rId2"/>
          <a:stretch>
            <a:fillRect/>
          </a:stretch>
        </p:blipFill>
        <p:spPr>
          <a:xfrm>
            <a:off x="1228725" y="1909762"/>
            <a:ext cx="2743200" cy="3362325"/>
          </a:xfrm>
          <a:prstGeom prst="rect">
            <a:avLst/>
          </a:prstGeom>
        </p:spPr>
      </p:pic>
      <p:pic>
        <p:nvPicPr>
          <p:cNvPr id="5" name="Shape 76">
            <a:extLst>
              <a:ext uri="{FF2B5EF4-FFF2-40B4-BE49-F238E27FC236}">
                <a16:creationId xmlns:a16="http://schemas.microsoft.com/office/drawing/2014/main" id="{1F3C0DD3-C62A-43BA-AAAE-0FFD4F17330E}"/>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6" name="Picture 5">
            <a:extLst>
              <a:ext uri="{FF2B5EF4-FFF2-40B4-BE49-F238E27FC236}">
                <a16:creationId xmlns:a16="http://schemas.microsoft.com/office/drawing/2014/main" id="{7CA603BA-6CDA-4865-92D7-12DAFA4DF32B}"/>
              </a:ext>
            </a:extLst>
          </p:cNvPr>
          <p:cNvPicPr>
            <a:picLocks noChangeAspect="1"/>
          </p:cNvPicPr>
          <p:nvPr/>
        </p:nvPicPr>
        <p:blipFill>
          <a:blip r:embed="rId4"/>
          <a:stretch>
            <a:fillRect/>
          </a:stretch>
        </p:blipFill>
        <p:spPr>
          <a:xfrm>
            <a:off x="4353783" y="4048125"/>
            <a:ext cx="3484434" cy="2233612"/>
          </a:xfrm>
          <a:prstGeom prst="rect">
            <a:avLst/>
          </a:prstGeom>
        </p:spPr>
      </p:pic>
      <p:pic>
        <p:nvPicPr>
          <p:cNvPr id="7" name="Picture 6">
            <a:extLst>
              <a:ext uri="{FF2B5EF4-FFF2-40B4-BE49-F238E27FC236}">
                <a16:creationId xmlns:a16="http://schemas.microsoft.com/office/drawing/2014/main" id="{493ED9D4-8536-4E93-959D-AA00AD79991B}"/>
              </a:ext>
            </a:extLst>
          </p:cNvPr>
          <p:cNvPicPr>
            <a:picLocks noChangeAspect="1"/>
          </p:cNvPicPr>
          <p:nvPr/>
        </p:nvPicPr>
        <p:blipFill>
          <a:blip r:embed="rId5"/>
          <a:stretch>
            <a:fillRect/>
          </a:stretch>
        </p:blipFill>
        <p:spPr>
          <a:xfrm>
            <a:off x="4682025" y="1854587"/>
            <a:ext cx="2827950" cy="2088763"/>
          </a:xfrm>
          <a:prstGeom prst="rect">
            <a:avLst/>
          </a:prstGeom>
        </p:spPr>
      </p:pic>
      <p:pic>
        <p:nvPicPr>
          <p:cNvPr id="8" name="Picture 7">
            <a:extLst>
              <a:ext uri="{FF2B5EF4-FFF2-40B4-BE49-F238E27FC236}">
                <a16:creationId xmlns:a16="http://schemas.microsoft.com/office/drawing/2014/main" id="{BD28F9FF-AAD0-4333-8C69-E796793CA540}"/>
              </a:ext>
            </a:extLst>
          </p:cNvPr>
          <p:cNvPicPr>
            <a:picLocks noChangeAspect="1"/>
          </p:cNvPicPr>
          <p:nvPr/>
        </p:nvPicPr>
        <p:blipFill>
          <a:blip r:embed="rId6"/>
          <a:stretch>
            <a:fillRect/>
          </a:stretch>
        </p:blipFill>
        <p:spPr>
          <a:xfrm>
            <a:off x="8147931" y="2674144"/>
            <a:ext cx="2762955" cy="2652712"/>
          </a:xfrm>
          <a:prstGeom prst="rect">
            <a:avLst/>
          </a:prstGeom>
        </p:spPr>
      </p:pic>
      <p:sp>
        <p:nvSpPr>
          <p:cNvPr id="3" name="TextBox 2">
            <a:extLst>
              <a:ext uri="{FF2B5EF4-FFF2-40B4-BE49-F238E27FC236}">
                <a16:creationId xmlns:a16="http://schemas.microsoft.com/office/drawing/2014/main" id="{5C0EAC5C-614E-4575-A0AF-3565B4FD5E97}"/>
              </a:ext>
            </a:extLst>
          </p:cNvPr>
          <p:cNvSpPr txBox="1"/>
          <p:nvPr/>
        </p:nvSpPr>
        <p:spPr>
          <a:xfrm>
            <a:off x="2423160" y="3867912"/>
            <a:ext cx="164592" cy="253916"/>
          </a:xfrm>
          <a:prstGeom prst="rect">
            <a:avLst/>
          </a:prstGeom>
          <a:noFill/>
        </p:spPr>
        <p:txBody>
          <a:bodyPr wrap="square" rtlCol="0">
            <a:spAutoFit/>
          </a:bodyPr>
          <a:lstStyle/>
          <a:p>
            <a:r>
              <a:rPr lang="es-AR" sz="1050" b="1" dirty="0">
                <a:solidFill>
                  <a:schemeClr val="tx1">
                    <a:lumMod val="65000"/>
                    <a:lumOff val="35000"/>
                  </a:schemeClr>
                </a:solidFill>
              </a:rPr>
              <a:t>2</a:t>
            </a:r>
          </a:p>
        </p:txBody>
      </p:sp>
    </p:spTree>
    <p:extLst>
      <p:ext uri="{BB962C8B-B14F-4D97-AF65-F5344CB8AC3E}">
        <p14:creationId xmlns:p14="http://schemas.microsoft.com/office/powerpoint/2010/main" val="324587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0A6C-9726-4CB3-820B-397DC8D37797}"/>
              </a:ext>
            </a:extLst>
          </p:cNvPr>
          <p:cNvSpPr>
            <a:spLocks noGrp="1"/>
          </p:cNvSpPr>
          <p:nvPr>
            <p:ph type="title"/>
          </p:nvPr>
        </p:nvSpPr>
        <p:spPr/>
        <p:txBody>
          <a:bodyPr/>
          <a:lstStyle/>
          <a:p>
            <a:r>
              <a:rPr lang="es-AR" dirty="0" err="1"/>
              <a:t>Patch</a:t>
            </a:r>
            <a:r>
              <a:rPr lang="es-AR" dirty="0"/>
              <a:t> Test – Q9</a:t>
            </a:r>
          </a:p>
        </p:txBody>
      </p:sp>
      <p:pic>
        <p:nvPicPr>
          <p:cNvPr id="4" name="Picture 3">
            <a:extLst>
              <a:ext uri="{FF2B5EF4-FFF2-40B4-BE49-F238E27FC236}">
                <a16:creationId xmlns:a16="http://schemas.microsoft.com/office/drawing/2014/main" id="{4E7A1374-F8ED-4C8F-9605-0BF05300D5A9}"/>
              </a:ext>
            </a:extLst>
          </p:cNvPr>
          <p:cNvPicPr>
            <a:picLocks noChangeAspect="1"/>
          </p:cNvPicPr>
          <p:nvPr/>
        </p:nvPicPr>
        <p:blipFill>
          <a:blip r:embed="rId2"/>
          <a:stretch>
            <a:fillRect/>
          </a:stretch>
        </p:blipFill>
        <p:spPr>
          <a:xfrm>
            <a:off x="1177201" y="1893351"/>
            <a:ext cx="2844060" cy="3435776"/>
          </a:xfrm>
          <a:prstGeom prst="rect">
            <a:avLst/>
          </a:prstGeom>
        </p:spPr>
      </p:pic>
      <p:pic>
        <p:nvPicPr>
          <p:cNvPr id="5" name="Shape 76">
            <a:extLst>
              <a:ext uri="{FF2B5EF4-FFF2-40B4-BE49-F238E27FC236}">
                <a16:creationId xmlns:a16="http://schemas.microsoft.com/office/drawing/2014/main" id="{3F162340-FFCF-48F7-991A-644C978B1736}"/>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6" name="Picture 5">
            <a:extLst>
              <a:ext uri="{FF2B5EF4-FFF2-40B4-BE49-F238E27FC236}">
                <a16:creationId xmlns:a16="http://schemas.microsoft.com/office/drawing/2014/main" id="{44C6749A-01FB-446E-AFBF-90F41A3288A7}"/>
              </a:ext>
            </a:extLst>
          </p:cNvPr>
          <p:cNvPicPr>
            <a:picLocks noChangeAspect="1"/>
          </p:cNvPicPr>
          <p:nvPr/>
        </p:nvPicPr>
        <p:blipFill>
          <a:blip r:embed="rId4"/>
          <a:stretch>
            <a:fillRect/>
          </a:stretch>
        </p:blipFill>
        <p:spPr>
          <a:xfrm>
            <a:off x="4718447" y="1841424"/>
            <a:ext cx="2796778" cy="2085172"/>
          </a:xfrm>
          <a:prstGeom prst="rect">
            <a:avLst/>
          </a:prstGeom>
        </p:spPr>
      </p:pic>
      <p:pic>
        <p:nvPicPr>
          <p:cNvPr id="7" name="Picture 6">
            <a:extLst>
              <a:ext uri="{FF2B5EF4-FFF2-40B4-BE49-F238E27FC236}">
                <a16:creationId xmlns:a16="http://schemas.microsoft.com/office/drawing/2014/main" id="{3363536F-0199-490C-95B4-255E79030BC9}"/>
              </a:ext>
            </a:extLst>
          </p:cNvPr>
          <p:cNvPicPr>
            <a:picLocks noChangeAspect="1"/>
          </p:cNvPicPr>
          <p:nvPr/>
        </p:nvPicPr>
        <p:blipFill>
          <a:blip r:embed="rId5"/>
          <a:stretch>
            <a:fillRect/>
          </a:stretch>
        </p:blipFill>
        <p:spPr>
          <a:xfrm>
            <a:off x="8210549" y="2770446"/>
            <a:ext cx="2543175" cy="2460107"/>
          </a:xfrm>
          <a:prstGeom prst="rect">
            <a:avLst/>
          </a:prstGeom>
        </p:spPr>
      </p:pic>
      <p:pic>
        <p:nvPicPr>
          <p:cNvPr id="8" name="Picture 7">
            <a:extLst>
              <a:ext uri="{FF2B5EF4-FFF2-40B4-BE49-F238E27FC236}">
                <a16:creationId xmlns:a16="http://schemas.microsoft.com/office/drawing/2014/main" id="{1654BC62-6625-4301-8CB1-87617D19AAA8}"/>
              </a:ext>
            </a:extLst>
          </p:cNvPr>
          <p:cNvPicPr>
            <a:picLocks noChangeAspect="1"/>
          </p:cNvPicPr>
          <p:nvPr/>
        </p:nvPicPr>
        <p:blipFill>
          <a:blip r:embed="rId6"/>
          <a:stretch>
            <a:fillRect/>
          </a:stretch>
        </p:blipFill>
        <p:spPr>
          <a:xfrm>
            <a:off x="4390803" y="4124325"/>
            <a:ext cx="3410393" cy="2100262"/>
          </a:xfrm>
          <a:prstGeom prst="rect">
            <a:avLst/>
          </a:prstGeom>
        </p:spPr>
      </p:pic>
    </p:spTree>
    <p:extLst>
      <p:ext uri="{BB962C8B-B14F-4D97-AF65-F5344CB8AC3E}">
        <p14:creationId xmlns:p14="http://schemas.microsoft.com/office/powerpoint/2010/main" val="247611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4D07-62F6-4BB2-AB1F-0DD76E180215}"/>
              </a:ext>
            </a:extLst>
          </p:cNvPr>
          <p:cNvSpPr>
            <a:spLocks noGrp="1"/>
          </p:cNvSpPr>
          <p:nvPr>
            <p:ph type="title"/>
          </p:nvPr>
        </p:nvSpPr>
        <p:spPr/>
        <p:txBody>
          <a:bodyPr/>
          <a:lstStyle/>
          <a:p>
            <a:r>
              <a:rPr lang="es-AR" dirty="0" err="1"/>
              <a:t>Patch</a:t>
            </a:r>
            <a:r>
              <a:rPr lang="es-AR" dirty="0"/>
              <a:t> Test – Q12</a:t>
            </a:r>
          </a:p>
        </p:txBody>
      </p:sp>
      <p:pic>
        <p:nvPicPr>
          <p:cNvPr id="4" name="Content Placeholder 3">
            <a:extLst>
              <a:ext uri="{FF2B5EF4-FFF2-40B4-BE49-F238E27FC236}">
                <a16:creationId xmlns:a16="http://schemas.microsoft.com/office/drawing/2014/main" id="{816FC766-041C-422D-893B-071E4CF6BB30}"/>
              </a:ext>
            </a:extLst>
          </p:cNvPr>
          <p:cNvPicPr>
            <a:picLocks noGrp="1" noChangeAspect="1"/>
          </p:cNvPicPr>
          <p:nvPr>
            <p:ph idx="1"/>
          </p:nvPr>
        </p:nvPicPr>
        <p:blipFill>
          <a:blip r:embed="rId2"/>
          <a:stretch>
            <a:fillRect/>
          </a:stretch>
        </p:blipFill>
        <p:spPr>
          <a:xfrm>
            <a:off x="1265532" y="1848957"/>
            <a:ext cx="2686050" cy="3409950"/>
          </a:xfrm>
          <a:prstGeom prst="rect">
            <a:avLst/>
          </a:prstGeom>
        </p:spPr>
      </p:pic>
      <p:pic>
        <p:nvPicPr>
          <p:cNvPr id="5" name="Shape 76">
            <a:extLst>
              <a:ext uri="{FF2B5EF4-FFF2-40B4-BE49-F238E27FC236}">
                <a16:creationId xmlns:a16="http://schemas.microsoft.com/office/drawing/2014/main" id="{AF1D2C87-343E-41A8-8FEA-0D9F4FC4FCB1}"/>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6" name="Picture 5">
            <a:extLst>
              <a:ext uri="{FF2B5EF4-FFF2-40B4-BE49-F238E27FC236}">
                <a16:creationId xmlns:a16="http://schemas.microsoft.com/office/drawing/2014/main" id="{6517A386-F044-4ECE-83FD-93D3BFBD9BEF}"/>
              </a:ext>
            </a:extLst>
          </p:cNvPr>
          <p:cNvPicPr>
            <a:picLocks noChangeAspect="1"/>
          </p:cNvPicPr>
          <p:nvPr/>
        </p:nvPicPr>
        <p:blipFill>
          <a:blip r:embed="rId4"/>
          <a:stretch>
            <a:fillRect/>
          </a:stretch>
        </p:blipFill>
        <p:spPr>
          <a:xfrm>
            <a:off x="8214198" y="2746933"/>
            <a:ext cx="2653828" cy="2507134"/>
          </a:xfrm>
          <a:prstGeom prst="rect">
            <a:avLst/>
          </a:prstGeom>
        </p:spPr>
      </p:pic>
      <p:pic>
        <p:nvPicPr>
          <p:cNvPr id="7" name="Picture 6">
            <a:extLst>
              <a:ext uri="{FF2B5EF4-FFF2-40B4-BE49-F238E27FC236}">
                <a16:creationId xmlns:a16="http://schemas.microsoft.com/office/drawing/2014/main" id="{21D2056F-8792-4287-82B7-7F14C6BDED41}"/>
              </a:ext>
            </a:extLst>
          </p:cNvPr>
          <p:cNvPicPr>
            <a:picLocks noChangeAspect="1"/>
          </p:cNvPicPr>
          <p:nvPr/>
        </p:nvPicPr>
        <p:blipFill>
          <a:blip r:embed="rId5"/>
          <a:stretch>
            <a:fillRect/>
          </a:stretch>
        </p:blipFill>
        <p:spPr>
          <a:xfrm>
            <a:off x="4701479" y="1876425"/>
            <a:ext cx="2789042" cy="2057400"/>
          </a:xfrm>
          <a:prstGeom prst="rect">
            <a:avLst/>
          </a:prstGeom>
        </p:spPr>
      </p:pic>
      <p:pic>
        <p:nvPicPr>
          <p:cNvPr id="8" name="Picture 7">
            <a:extLst>
              <a:ext uri="{FF2B5EF4-FFF2-40B4-BE49-F238E27FC236}">
                <a16:creationId xmlns:a16="http://schemas.microsoft.com/office/drawing/2014/main" id="{AA136977-46C4-4725-A422-39360D6BCBA0}"/>
              </a:ext>
            </a:extLst>
          </p:cNvPr>
          <p:cNvPicPr>
            <a:picLocks noChangeAspect="1"/>
          </p:cNvPicPr>
          <p:nvPr/>
        </p:nvPicPr>
        <p:blipFill>
          <a:blip r:embed="rId6"/>
          <a:stretch>
            <a:fillRect/>
          </a:stretch>
        </p:blipFill>
        <p:spPr>
          <a:xfrm>
            <a:off x="4333875" y="4000500"/>
            <a:ext cx="3524250" cy="2222880"/>
          </a:xfrm>
          <a:prstGeom prst="rect">
            <a:avLst/>
          </a:prstGeom>
        </p:spPr>
      </p:pic>
    </p:spTree>
    <p:extLst>
      <p:ext uri="{BB962C8B-B14F-4D97-AF65-F5344CB8AC3E}">
        <p14:creationId xmlns:p14="http://schemas.microsoft.com/office/powerpoint/2010/main" val="46570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BAD8-C21A-4F4A-B4AC-6907949ACE18}"/>
              </a:ext>
            </a:extLst>
          </p:cNvPr>
          <p:cNvSpPr>
            <a:spLocks noGrp="1"/>
          </p:cNvSpPr>
          <p:nvPr>
            <p:ph type="title"/>
          </p:nvPr>
        </p:nvSpPr>
        <p:spPr/>
        <p:txBody>
          <a:bodyPr/>
          <a:lstStyle/>
          <a:p>
            <a:r>
              <a:rPr lang="es-AR" dirty="0" err="1"/>
              <a:t>Patch</a:t>
            </a:r>
            <a:r>
              <a:rPr lang="es-AR" dirty="0"/>
              <a:t> Test – Q16</a:t>
            </a:r>
          </a:p>
        </p:txBody>
      </p:sp>
      <p:pic>
        <p:nvPicPr>
          <p:cNvPr id="9" name="Picture 8">
            <a:extLst>
              <a:ext uri="{FF2B5EF4-FFF2-40B4-BE49-F238E27FC236}">
                <a16:creationId xmlns:a16="http://schemas.microsoft.com/office/drawing/2014/main" id="{1582D39D-FFD2-4978-8979-3A3B3754CEBA}"/>
              </a:ext>
            </a:extLst>
          </p:cNvPr>
          <p:cNvPicPr>
            <a:picLocks noChangeAspect="1"/>
          </p:cNvPicPr>
          <p:nvPr/>
        </p:nvPicPr>
        <p:blipFill>
          <a:blip r:embed="rId2"/>
          <a:stretch>
            <a:fillRect/>
          </a:stretch>
        </p:blipFill>
        <p:spPr>
          <a:xfrm>
            <a:off x="1236810" y="1836110"/>
            <a:ext cx="2714625" cy="3429000"/>
          </a:xfrm>
          <a:prstGeom prst="rect">
            <a:avLst/>
          </a:prstGeom>
        </p:spPr>
      </p:pic>
      <p:pic>
        <p:nvPicPr>
          <p:cNvPr id="10" name="Shape 76">
            <a:extLst>
              <a:ext uri="{FF2B5EF4-FFF2-40B4-BE49-F238E27FC236}">
                <a16:creationId xmlns:a16="http://schemas.microsoft.com/office/drawing/2014/main" id="{3C2948C2-67AD-414E-9DFA-BF75F8006559}"/>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11" name="Picture 10">
            <a:extLst>
              <a:ext uri="{FF2B5EF4-FFF2-40B4-BE49-F238E27FC236}">
                <a16:creationId xmlns:a16="http://schemas.microsoft.com/office/drawing/2014/main" id="{AC432745-141E-4099-806E-4EB66CADBCB0}"/>
              </a:ext>
            </a:extLst>
          </p:cNvPr>
          <p:cNvPicPr>
            <a:picLocks noChangeAspect="1"/>
          </p:cNvPicPr>
          <p:nvPr/>
        </p:nvPicPr>
        <p:blipFill>
          <a:blip r:embed="rId4"/>
          <a:stretch>
            <a:fillRect/>
          </a:stretch>
        </p:blipFill>
        <p:spPr>
          <a:xfrm>
            <a:off x="4430665" y="4117181"/>
            <a:ext cx="3330669" cy="2090737"/>
          </a:xfrm>
          <a:prstGeom prst="rect">
            <a:avLst/>
          </a:prstGeom>
        </p:spPr>
      </p:pic>
      <p:pic>
        <p:nvPicPr>
          <p:cNvPr id="12" name="Picture 11">
            <a:extLst>
              <a:ext uri="{FF2B5EF4-FFF2-40B4-BE49-F238E27FC236}">
                <a16:creationId xmlns:a16="http://schemas.microsoft.com/office/drawing/2014/main" id="{A7C39CD1-481A-43B6-8362-E585F4BFD6A2}"/>
              </a:ext>
            </a:extLst>
          </p:cNvPr>
          <p:cNvPicPr>
            <a:picLocks noChangeAspect="1"/>
          </p:cNvPicPr>
          <p:nvPr/>
        </p:nvPicPr>
        <p:blipFill>
          <a:blip r:embed="rId5"/>
          <a:stretch>
            <a:fillRect/>
          </a:stretch>
        </p:blipFill>
        <p:spPr>
          <a:xfrm>
            <a:off x="4652226" y="1802269"/>
            <a:ext cx="2887548" cy="2131556"/>
          </a:xfrm>
          <a:prstGeom prst="rect">
            <a:avLst/>
          </a:prstGeom>
        </p:spPr>
      </p:pic>
      <p:pic>
        <p:nvPicPr>
          <p:cNvPr id="13" name="Picture 12">
            <a:extLst>
              <a:ext uri="{FF2B5EF4-FFF2-40B4-BE49-F238E27FC236}">
                <a16:creationId xmlns:a16="http://schemas.microsoft.com/office/drawing/2014/main" id="{3CB7BC9F-6A62-4901-B8B5-8797B6DE1AC7}"/>
              </a:ext>
            </a:extLst>
          </p:cNvPr>
          <p:cNvPicPr>
            <a:picLocks noChangeAspect="1"/>
          </p:cNvPicPr>
          <p:nvPr/>
        </p:nvPicPr>
        <p:blipFill>
          <a:blip r:embed="rId6"/>
          <a:stretch>
            <a:fillRect/>
          </a:stretch>
        </p:blipFill>
        <p:spPr>
          <a:xfrm>
            <a:off x="8362950" y="2835628"/>
            <a:ext cx="2452686" cy="2329744"/>
          </a:xfrm>
          <a:prstGeom prst="rect">
            <a:avLst/>
          </a:prstGeom>
        </p:spPr>
      </p:pic>
    </p:spTree>
    <p:extLst>
      <p:ext uri="{BB962C8B-B14F-4D97-AF65-F5344CB8AC3E}">
        <p14:creationId xmlns:p14="http://schemas.microsoft.com/office/powerpoint/2010/main" val="238226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85AA-1605-4DD7-AE7C-97836A6BB44A}"/>
              </a:ext>
            </a:extLst>
          </p:cNvPr>
          <p:cNvSpPr>
            <a:spLocks noGrp="1"/>
          </p:cNvSpPr>
          <p:nvPr>
            <p:ph type="title"/>
          </p:nvPr>
        </p:nvSpPr>
        <p:spPr/>
        <p:txBody>
          <a:bodyPr/>
          <a:lstStyle/>
          <a:p>
            <a:r>
              <a:rPr lang="es-AR" dirty="0"/>
              <a:t>Análisis Preliminar – Convergencia en X</a:t>
            </a:r>
          </a:p>
        </p:txBody>
      </p:sp>
      <p:pic>
        <p:nvPicPr>
          <p:cNvPr id="5" name="Shape 76">
            <a:extLst>
              <a:ext uri="{FF2B5EF4-FFF2-40B4-BE49-F238E27FC236}">
                <a16:creationId xmlns:a16="http://schemas.microsoft.com/office/drawing/2014/main" id="{9F7218EB-82EE-4C18-B932-3E2ADB76B8D5}"/>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3" name="Picture 2">
            <a:extLst>
              <a:ext uri="{FF2B5EF4-FFF2-40B4-BE49-F238E27FC236}">
                <a16:creationId xmlns:a16="http://schemas.microsoft.com/office/drawing/2014/main" id="{3155834C-5C6D-4BF4-95F2-B9C6AB6E594B}"/>
              </a:ext>
            </a:extLst>
          </p:cNvPr>
          <p:cNvPicPr>
            <a:picLocks noChangeAspect="1"/>
          </p:cNvPicPr>
          <p:nvPr/>
        </p:nvPicPr>
        <p:blipFill>
          <a:blip r:embed="rId3"/>
          <a:stretch>
            <a:fillRect/>
          </a:stretch>
        </p:blipFill>
        <p:spPr>
          <a:xfrm>
            <a:off x="2303916" y="1773936"/>
            <a:ext cx="7584168" cy="4526280"/>
          </a:xfrm>
          <a:prstGeom prst="rect">
            <a:avLst/>
          </a:prstGeom>
        </p:spPr>
      </p:pic>
    </p:spTree>
    <p:extLst>
      <p:ext uri="{BB962C8B-B14F-4D97-AF65-F5344CB8AC3E}">
        <p14:creationId xmlns:p14="http://schemas.microsoft.com/office/powerpoint/2010/main" val="2306386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E48D-37BF-459A-AC1D-E90397C0D444}"/>
              </a:ext>
            </a:extLst>
          </p:cNvPr>
          <p:cNvSpPr>
            <a:spLocks noGrp="1"/>
          </p:cNvSpPr>
          <p:nvPr>
            <p:ph type="title"/>
          </p:nvPr>
        </p:nvSpPr>
        <p:spPr/>
        <p:txBody>
          <a:bodyPr/>
          <a:lstStyle/>
          <a:p>
            <a:r>
              <a:rPr lang="es-AR" dirty="0"/>
              <a:t>Análisis Preliminar – Convergencia en Y</a:t>
            </a:r>
          </a:p>
        </p:txBody>
      </p:sp>
      <p:pic>
        <p:nvPicPr>
          <p:cNvPr id="5" name="Shape 76">
            <a:extLst>
              <a:ext uri="{FF2B5EF4-FFF2-40B4-BE49-F238E27FC236}">
                <a16:creationId xmlns:a16="http://schemas.microsoft.com/office/drawing/2014/main" id="{03ABD9CD-6E9D-4DBA-B142-8AAC9F043F1B}"/>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3" name="Picture 2">
            <a:extLst>
              <a:ext uri="{FF2B5EF4-FFF2-40B4-BE49-F238E27FC236}">
                <a16:creationId xmlns:a16="http://schemas.microsoft.com/office/drawing/2014/main" id="{2285280F-7475-429D-AE08-7DBD0E21560A}"/>
              </a:ext>
            </a:extLst>
          </p:cNvPr>
          <p:cNvPicPr>
            <a:picLocks noChangeAspect="1"/>
          </p:cNvPicPr>
          <p:nvPr/>
        </p:nvPicPr>
        <p:blipFill>
          <a:blip r:embed="rId3"/>
          <a:stretch>
            <a:fillRect/>
          </a:stretch>
        </p:blipFill>
        <p:spPr>
          <a:xfrm>
            <a:off x="2176272" y="1802036"/>
            <a:ext cx="7442948" cy="4470747"/>
          </a:xfrm>
          <a:prstGeom prst="rect">
            <a:avLst/>
          </a:prstGeom>
        </p:spPr>
      </p:pic>
    </p:spTree>
    <p:extLst>
      <p:ext uri="{BB962C8B-B14F-4D97-AF65-F5344CB8AC3E}">
        <p14:creationId xmlns:p14="http://schemas.microsoft.com/office/powerpoint/2010/main" val="2315910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66C568-48AE-4DF1-A37F-05FF13E1B505}"/>
              </a:ext>
            </a:extLst>
          </p:cNvPr>
          <p:cNvSpPr>
            <a:spLocks noGrp="1"/>
          </p:cNvSpPr>
          <p:nvPr>
            <p:ph type="title"/>
          </p:nvPr>
        </p:nvSpPr>
        <p:spPr>
          <a:xfrm>
            <a:off x="659892" y="277459"/>
            <a:ext cx="10872216" cy="1450757"/>
          </a:xfrm>
        </p:spPr>
        <p:txBody>
          <a:bodyPr/>
          <a:lstStyle/>
          <a:p>
            <a:r>
              <a:rPr lang="es-AR" dirty="0"/>
              <a:t>Análisis Preliminar – ADINA Desplazamientos</a:t>
            </a:r>
            <a:endParaRPr lang="es-AR" baseline="-25000" dirty="0"/>
          </a:p>
        </p:txBody>
      </p:sp>
      <p:pic>
        <p:nvPicPr>
          <p:cNvPr id="5" name="Picture 4">
            <a:extLst>
              <a:ext uri="{FF2B5EF4-FFF2-40B4-BE49-F238E27FC236}">
                <a16:creationId xmlns:a16="http://schemas.microsoft.com/office/drawing/2014/main" id="{E7B459E3-C253-4F0B-80D7-EFFC6C751E12}"/>
              </a:ext>
            </a:extLst>
          </p:cNvPr>
          <p:cNvPicPr>
            <a:picLocks noChangeAspect="1"/>
          </p:cNvPicPr>
          <p:nvPr/>
        </p:nvPicPr>
        <p:blipFill>
          <a:blip r:embed="rId2"/>
          <a:stretch>
            <a:fillRect/>
          </a:stretch>
        </p:blipFill>
        <p:spPr>
          <a:xfrm>
            <a:off x="2586433" y="1819657"/>
            <a:ext cx="7019134" cy="2212848"/>
          </a:xfrm>
          <a:prstGeom prst="rect">
            <a:avLst/>
          </a:prstGeom>
        </p:spPr>
      </p:pic>
      <p:pic>
        <p:nvPicPr>
          <p:cNvPr id="6" name="Picture 5">
            <a:extLst>
              <a:ext uri="{FF2B5EF4-FFF2-40B4-BE49-F238E27FC236}">
                <a16:creationId xmlns:a16="http://schemas.microsoft.com/office/drawing/2014/main" id="{29117E41-36AD-4CDF-8DE8-CC4311044D62}"/>
              </a:ext>
            </a:extLst>
          </p:cNvPr>
          <p:cNvPicPr>
            <a:picLocks noChangeAspect="1"/>
          </p:cNvPicPr>
          <p:nvPr/>
        </p:nvPicPr>
        <p:blipFill>
          <a:blip r:embed="rId3"/>
          <a:stretch>
            <a:fillRect/>
          </a:stretch>
        </p:blipFill>
        <p:spPr>
          <a:xfrm>
            <a:off x="2581079" y="4091148"/>
            <a:ext cx="7029842" cy="2209068"/>
          </a:xfrm>
          <a:prstGeom prst="rect">
            <a:avLst/>
          </a:prstGeom>
        </p:spPr>
      </p:pic>
      <p:pic>
        <p:nvPicPr>
          <p:cNvPr id="7" name="Shape 76">
            <a:extLst>
              <a:ext uri="{FF2B5EF4-FFF2-40B4-BE49-F238E27FC236}">
                <a16:creationId xmlns:a16="http://schemas.microsoft.com/office/drawing/2014/main" id="{ACDEE81D-6AC9-4499-85FE-6715141F3E21}"/>
              </a:ext>
            </a:extLst>
          </p:cNvPr>
          <p:cNvPicPr preferRelativeResize="0"/>
          <p:nvPr/>
        </p:nvPicPr>
        <p:blipFill>
          <a:blip r:embed="rId4">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2982206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CB9C4E-FE84-4CAE-8669-4410D96E5872}"/>
              </a:ext>
            </a:extLst>
          </p:cNvPr>
          <p:cNvPicPr>
            <a:picLocks noGrp="1" noChangeAspect="1"/>
          </p:cNvPicPr>
          <p:nvPr>
            <p:ph idx="1"/>
          </p:nvPr>
        </p:nvPicPr>
        <p:blipFill>
          <a:blip r:embed="rId2"/>
          <a:stretch>
            <a:fillRect/>
          </a:stretch>
        </p:blipFill>
        <p:spPr>
          <a:xfrm>
            <a:off x="6600825" y="2668752"/>
            <a:ext cx="5037535" cy="2187245"/>
          </a:xfrm>
          <a:prstGeom prst="rect">
            <a:avLst/>
          </a:prstGeom>
        </p:spPr>
      </p:pic>
      <p:sp>
        <p:nvSpPr>
          <p:cNvPr id="5" name="Title 1">
            <a:extLst>
              <a:ext uri="{FF2B5EF4-FFF2-40B4-BE49-F238E27FC236}">
                <a16:creationId xmlns:a16="http://schemas.microsoft.com/office/drawing/2014/main" id="{FAD0A171-C8B5-4E98-A4A1-68A83407CFC9}"/>
              </a:ext>
            </a:extLst>
          </p:cNvPr>
          <p:cNvSpPr>
            <a:spLocks noGrp="1"/>
          </p:cNvSpPr>
          <p:nvPr>
            <p:ph type="title"/>
          </p:nvPr>
        </p:nvSpPr>
        <p:spPr>
          <a:xfrm>
            <a:off x="659892" y="277459"/>
            <a:ext cx="10872216" cy="1450757"/>
          </a:xfrm>
        </p:spPr>
        <p:txBody>
          <a:bodyPr/>
          <a:lstStyle/>
          <a:p>
            <a:r>
              <a:rPr lang="es-AR" dirty="0"/>
              <a:t>Análisis Preliminar – ADINA Desplazamientos</a:t>
            </a:r>
            <a:endParaRPr lang="es-AR" baseline="-25000" dirty="0"/>
          </a:p>
        </p:txBody>
      </p:sp>
      <p:pic>
        <p:nvPicPr>
          <p:cNvPr id="6" name="Picture 5">
            <a:extLst>
              <a:ext uri="{FF2B5EF4-FFF2-40B4-BE49-F238E27FC236}">
                <a16:creationId xmlns:a16="http://schemas.microsoft.com/office/drawing/2014/main" id="{8F715188-7022-4D5D-8697-F3FECEE0EA19}"/>
              </a:ext>
            </a:extLst>
          </p:cNvPr>
          <p:cNvPicPr>
            <a:picLocks noChangeAspect="1"/>
          </p:cNvPicPr>
          <p:nvPr/>
        </p:nvPicPr>
        <p:blipFill>
          <a:blip r:embed="rId3"/>
          <a:stretch>
            <a:fillRect/>
          </a:stretch>
        </p:blipFill>
        <p:spPr>
          <a:xfrm>
            <a:off x="685800" y="2596323"/>
            <a:ext cx="5410200" cy="2861502"/>
          </a:xfrm>
          <a:prstGeom prst="rect">
            <a:avLst/>
          </a:prstGeom>
        </p:spPr>
      </p:pic>
      <p:pic>
        <p:nvPicPr>
          <p:cNvPr id="7" name="Shape 76">
            <a:extLst>
              <a:ext uri="{FF2B5EF4-FFF2-40B4-BE49-F238E27FC236}">
                <a16:creationId xmlns:a16="http://schemas.microsoft.com/office/drawing/2014/main" id="{58DA5EB3-1030-459A-83A0-B6DAF1CF744A}"/>
              </a:ext>
            </a:extLst>
          </p:cNvPr>
          <p:cNvPicPr preferRelativeResize="0"/>
          <p:nvPr/>
        </p:nvPicPr>
        <p:blipFill>
          <a:blip r:embed="rId4">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2655236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576F-6450-4084-9A80-D9DDF3651866}"/>
              </a:ext>
            </a:extLst>
          </p:cNvPr>
          <p:cNvSpPr>
            <a:spLocks noGrp="1"/>
          </p:cNvSpPr>
          <p:nvPr>
            <p:ph type="title"/>
          </p:nvPr>
        </p:nvSpPr>
        <p:spPr/>
        <p:txBody>
          <a:bodyPr/>
          <a:lstStyle/>
          <a:p>
            <a:r>
              <a:rPr lang="es-AR" dirty="0"/>
              <a:t>Análisis Preliminar – ADINA </a:t>
            </a:r>
            <a:r>
              <a:rPr lang="el-GR" dirty="0"/>
              <a:t>σ</a:t>
            </a:r>
            <a:r>
              <a:rPr lang="es-AR" baseline="-25000" dirty="0" err="1"/>
              <a:t>xx</a:t>
            </a:r>
            <a:endParaRPr lang="es-AR" baseline="-25000" dirty="0"/>
          </a:p>
        </p:txBody>
      </p:sp>
      <p:pic>
        <p:nvPicPr>
          <p:cNvPr id="6" name="Shape 76">
            <a:extLst>
              <a:ext uri="{FF2B5EF4-FFF2-40B4-BE49-F238E27FC236}">
                <a16:creationId xmlns:a16="http://schemas.microsoft.com/office/drawing/2014/main" id="{D76AA2A4-2463-4E0C-9295-91EE31703DD7}"/>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4" name="Picture 3">
            <a:extLst>
              <a:ext uri="{FF2B5EF4-FFF2-40B4-BE49-F238E27FC236}">
                <a16:creationId xmlns:a16="http://schemas.microsoft.com/office/drawing/2014/main" id="{F597B8A7-72F9-4B51-AE45-1BFD78F9DEE2}"/>
              </a:ext>
            </a:extLst>
          </p:cNvPr>
          <p:cNvPicPr>
            <a:picLocks noChangeAspect="1"/>
          </p:cNvPicPr>
          <p:nvPr/>
        </p:nvPicPr>
        <p:blipFill>
          <a:blip r:embed="rId3"/>
          <a:stretch>
            <a:fillRect/>
          </a:stretch>
        </p:blipFill>
        <p:spPr>
          <a:xfrm>
            <a:off x="2952750" y="4123031"/>
            <a:ext cx="7190232" cy="2138474"/>
          </a:xfrm>
          <a:prstGeom prst="rect">
            <a:avLst/>
          </a:prstGeom>
        </p:spPr>
      </p:pic>
      <p:pic>
        <p:nvPicPr>
          <p:cNvPr id="5" name="Picture 4">
            <a:extLst>
              <a:ext uri="{FF2B5EF4-FFF2-40B4-BE49-F238E27FC236}">
                <a16:creationId xmlns:a16="http://schemas.microsoft.com/office/drawing/2014/main" id="{CF9A79E2-4D6B-4AF9-A452-B8B4358BE4E7}"/>
              </a:ext>
            </a:extLst>
          </p:cNvPr>
          <p:cNvPicPr>
            <a:picLocks noChangeAspect="1"/>
          </p:cNvPicPr>
          <p:nvPr/>
        </p:nvPicPr>
        <p:blipFill>
          <a:blip r:embed="rId4"/>
          <a:stretch>
            <a:fillRect/>
          </a:stretch>
        </p:blipFill>
        <p:spPr>
          <a:xfrm>
            <a:off x="2933699" y="1847634"/>
            <a:ext cx="6324601" cy="2253893"/>
          </a:xfrm>
          <a:prstGeom prst="rect">
            <a:avLst/>
          </a:prstGeom>
        </p:spPr>
      </p:pic>
    </p:spTree>
    <p:extLst>
      <p:ext uri="{BB962C8B-B14F-4D97-AF65-F5344CB8AC3E}">
        <p14:creationId xmlns:p14="http://schemas.microsoft.com/office/powerpoint/2010/main" val="275237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CFC1-E6A5-4A4B-8285-BAC11CD766F5}"/>
              </a:ext>
            </a:extLst>
          </p:cNvPr>
          <p:cNvSpPr>
            <a:spLocks noGrp="1"/>
          </p:cNvSpPr>
          <p:nvPr>
            <p:ph type="title"/>
          </p:nvPr>
        </p:nvSpPr>
        <p:spPr/>
        <p:txBody>
          <a:bodyPr/>
          <a:lstStyle/>
          <a:p>
            <a:r>
              <a:rPr lang="es-AR" dirty="0"/>
              <a:t>Objetivos</a:t>
            </a:r>
            <a:endParaRPr lang="en-US" dirty="0"/>
          </a:p>
        </p:txBody>
      </p:sp>
      <p:sp>
        <p:nvSpPr>
          <p:cNvPr id="3" name="Content Placeholder 2">
            <a:extLst>
              <a:ext uri="{FF2B5EF4-FFF2-40B4-BE49-F238E27FC236}">
                <a16:creationId xmlns:a16="http://schemas.microsoft.com/office/drawing/2014/main" id="{FA11AF57-AA6B-47B7-8598-C4599EB698D2}"/>
              </a:ext>
            </a:extLst>
          </p:cNvPr>
          <p:cNvSpPr>
            <a:spLocks noGrp="1"/>
          </p:cNvSpPr>
          <p:nvPr>
            <p:ph idx="1"/>
          </p:nvPr>
        </p:nvSpPr>
        <p:spPr>
          <a:xfrm>
            <a:off x="1097280" y="2299580"/>
            <a:ext cx="10058400" cy="3569513"/>
          </a:xfrm>
        </p:spPr>
        <p:txBody>
          <a:bodyPr>
            <a:normAutofit/>
          </a:bodyPr>
          <a:lstStyle/>
          <a:p>
            <a:pPr>
              <a:buFont typeface="Courier New" panose="02070309020205020404" pitchFamily="49" charset="0"/>
              <a:buChar char="o"/>
            </a:pPr>
            <a:r>
              <a:rPr lang="es-AR" sz="2800" dirty="0"/>
              <a:t> Realizar un análisis de tensiones de la estructura propuesta, de material ortótropo, con un Error Global menor a 10</a:t>
            </a:r>
            <a:r>
              <a:rPr lang="es-AR" sz="3200" baseline="30000" dirty="0"/>
              <a:t>-5</a:t>
            </a:r>
          </a:p>
          <a:p>
            <a:pPr>
              <a:buFont typeface="Courier New" panose="02070309020205020404" pitchFamily="49" charset="0"/>
              <a:buChar char="o"/>
            </a:pPr>
            <a:endParaRPr lang="es-AR" sz="3200" baseline="30000" dirty="0"/>
          </a:p>
          <a:p>
            <a:pPr>
              <a:buFont typeface="Courier New" panose="02070309020205020404" pitchFamily="49" charset="0"/>
              <a:buChar char="o"/>
            </a:pPr>
            <a:endParaRPr lang="es-AR" sz="3600" baseline="30000" dirty="0"/>
          </a:p>
          <a:p>
            <a:pPr>
              <a:buFont typeface="Courier New" panose="02070309020205020404" pitchFamily="49" charset="0"/>
              <a:buChar char="o"/>
            </a:pPr>
            <a:r>
              <a:rPr lang="es-AR" sz="2800" dirty="0"/>
              <a:t> Comparar tensiones y desplazamientos de materiales Ortótropos con Isótropos</a:t>
            </a:r>
          </a:p>
          <a:p>
            <a:pPr>
              <a:buFont typeface="Courier New" panose="02070309020205020404" pitchFamily="49" charset="0"/>
              <a:buChar char="o"/>
            </a:pPr>
            <a:endParaRPr lang="es-AR" sz="2400" baseline="30000" dirty="0"/>
          </a:p>
          <a:p>
            <a:endParaRPr lang="en-US" sz="1800" dirty="0"/>
          </a:p>
        </p:txBody>
      </p:sp>
      <p:pic>
        <p:nvPicPr>
          <p:cNvPr id="4" name="Shape 76">
            <a:extLst>
              <a:ext uri="{FF2B5EF4-FFF2-40B4-BE49-F238E27FC236}">
                <a16:creationId xmlns:a16="http://schemas.microsoft.com/office/drawing/2014/main" id="{911C75E7-C9DE-453E-8DE3-84AB6A4D1601}"/>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554972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6408-F83B-429E-A64F-C8E4BD102CB9}"/>
              </a:ext>
            </a:extLst>
          </p:cNvPr>
          <p:cNvSpPr>
            <a:spLocks noGrp="1"/>
          </p:cNvSpPr>
          <p:nvPr>
            <p:ph type="title"/>
          </p:nvPr>
        </p:nvSpPr>
        <p:spPr/>
        <p:txBody>
          <a:bodyPr/>
          <a:lstStyle/>
          <a:p>
            <a:r>
              <a:rPr lang="es-AR" dirty="0"/>
              <a:t>Análisis Preliminar – ADINA </a:t>
            </a:r>
            <a:r>
              <a:rPr lang="el-GR" dirty="0"/>
              <a:t>σ</a:t>
            </a:r>
            <a:r>
              <a:rPr lang="es-AR" baseline="-25000" dirty="0" err="1"/>
              <a:t>yy</a:t>
            </a:r>
            <a:endParaRPr lang="es-AR" dirty="0"/>
          </a:p>
        </p:txBody>
      </p:sp>
      <p:pic>
        <p:nvPicPr>
          <p:cNvPr id="6" name="Shape 76">
            <a:extLst>
              <a:ext uri="{FF2B5EF4-FFF2-40B4-BE49-F238E27FC236}">
                <a16:creationId xmlns:a16="http://schemas.microsoft.com/office/drawing/2014/main" id="{A6578834-F6D0-4F68-B16D-06C12D33424B}"/>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3" name="Picture 2">
            <a:extLst>
              <a:ext uri="{FF2B5EF4-FFF2-40B4-BE49-F238E27FC236}">
                <a16:creationId xmlns:a16="http://schemas.microsoft.com/office/drawing/2014/main" id="{3B8593F2-185A-4308-998C-2E763EA88803}"/>
              </a:ext>
            </a:extLst>
          </p:cNvPr>
          <p:cNvPicPr>
            <a:picLocks noChangeAspect="1"/>
          </p:cNvPicPr>
          <p:nvPr/>
        </p:nvPicPr>
        <p:blipFill>
          <a:blip r:embed="rId3"/>
          <a:stretch>
            <a:fillRect/>
          </a:stretch>
        </p:blipFill>
        <p:spPr>
          <a:xfrm>
            <a:off x="2953512" y="4166681"/>
            <a:ext cx="7208520" cy="2152258"/>
          </a:xfrm>
          <a:prstGeom prst="rect">
            <a:avLst/>
          </a:prstGeom>
        </p:spPr>
      </p:pic>
      <p:pic>
        <p:nvPicPr>
          <p:cNvPr id="4" name="Picture 3">
            <a:extLst>
              <a:ext uri="{FF2B5EF4-FFF2-40B4-BE49-F238E27FC236}">
                <a16:creationId xmlns:a16="http://schemas.microsoft.com/office/drawing/2014/main" id="{B5231414-E255-4AFA-9B99-C8FD1AAD5030}"/>
              </a:ext>
            </a:extLst>
          </p:cNvPr>
          <p:cNvPicPr>
            <a:picLocks noChangeAspect="1"/>
          </p:cNvPicPr>
          <p:nvPr/>
        </p:nvPicPr>
        <p:blipFill>
          <a:blip r:embed="rId4"/>
          <a:stretch>
            <a:fillRect/>
          </a:stretch>
        </p:blipFill>
        <p:spPr>
          <a:xfrm>
            <a:off x="2924175" y="1865022"/>
            <a:ext cx="6343650" cy="2268242"/>
          </a:xfrm>
          <a:prstGeom prst="rect">
            <a:avLst/>
          </a:prstGeom>
        </p:spPr>
      </p:pic>
    </p:spTree>
    <p:extLst>
      <p:ext uri="{BB962C8B-B14F-4D97-AF65-F5344CB8AC3E}">
        <p14:creationId xmlns:p14="http://schemas.microsoft.com/office/powerpoint/2010/main" val="379541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BA3C-FC06-4090-BE9E-BC04E585DAA1}"/>
              </a:ext>
            </a:extLst>
          </p:cNvPr>
          <p:cNvSpPr>
            <a:spLocks noGrp="1"/>
          </p:cNvSpPr>
          <p:nvPr>
            <p:ph type="title"/>
          </p:nvPr>
        </p:nvSpPr>
        <p:spPr/>
        <p:txBody>
          <a:bodyPr/>
          <a:lstStyle/>
          <a:p>
            <a:r>
              <a:rPr lang="es-AR" dirty="0"/>
              <a:t>Análisis Preliminar – ADINA </a:t>
            </a:r>
            <a:r>
              <a:rPr lang="el-GR" dirty="0"/>
              <a:t>τ</a:t>
            </a:r>
            <a:r>
              <a:rPr lang="es-AR" baseline="-25000" dirty="0" err="1"/>
              <a:t>xy</a:t>
            </a:r>
            <a:endParaRPr lang="es-AR" dirty="0"/>
          </a:p>
        </p:txBody>
      </p:sp>
      <p:pic>
        <p:nvPicPr>
          <p:cNvPr id="6" name="Shape 76">
            <a:extLst>
              <a:ext uri="{FF2B5EF4-FFF2-40B4-BE49-F238E27FC236}">
                <a16:creationId xmlns:a16="http://schemas.microsoft.com/office/drawing/2014/main" id="{DFD7373F-472C-47CC-9A47-A09B7C40FEE6}"/>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3" name="Picture 2">
            <a:extLst>
              <a:ext uri="{FF2B5EF4-FFF2-40B4-BE49-F238E27FC236}">
                <a16:creationId xmlns:a16="http://schemas.microsoft.com/office/drawing/2014/main" id="{5D5BB622-E7CA-4377-8099-B314A773C4AF}"/>
              </a:ext>
            </a:extLst>
          </p:cNvPr>
          <p:cNvPicPr>
            <a:picLocks noChangeAspect="1"/>
          </p:cNvPicPr>
          <p:nvPr/>
        </p:nvPicPr>
        <p:blipFill>
          <a:blip r:embed="rId3"/>
          <a:stretch>
            <a:fillRect/>
          </a:stretch>
        </p:blipFill>
        <p:spPr>
          <a:xfrm>
            <a:off x="2916936" y="4154761"/>
            <a:ext cx="7318248" cy="2169732"/>
          </a:xfrm>
          <a:prstGeom prst="rect">
            <a:avLst/>
          </a:prstGeom>
        </p:spPr>
      </p:pic>
      <p:pic>
        <p:nvPicPr>
          <p:cNvPr id="4" name="Picture 3">
            <a:extLst>
              <a:ext uri="{FF2B5EF4-FFF2-40B4-BE49-F238E27FC236}">
                <a16:creationId xmlns:a16="http://schemas.microsoft.com/office/drawing/2014/main" id="{B81F6772-147E-4AE1-B1D9-8CA6E33D7C81}"/>
              </a:ext>
            </a:extLst>
          </p:cNvPr>
          <p:cNvPicPr>
            <a:picLocks noChangeAspect="1"/>
          </p:cNvPicPr>
          <p:nvPr/>
        </p:nvPicPr>
        <p:blipFill>
          <a:blip r:embed="rId4"/>
          <a:stretch>
            <a:fillRect/>
          </a:stretch>
        </p:blipFill>
        <p:spPr>
          <a:xfrm>
            <a:off x="2933700" y="1846584"/>
            <a:ext cx="6362700" cy="2245492"/>
          </a:xfrm>
          <a:prstGeom prst="rect">
            <a:avLst/>
          </a:prstGeom>
        </p:spPr>
      </p:pic>
    </p:spTree>
    <p:extLst>
      <p:ext uri="{BB962C8B-B14F-4D97-AF65-F5344CB8AC3E}">
        <p14:creationId xmlns:p14="http://schemas.microsoft.com/office/powerpoint/2010/main" val="3876313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37B8-0AB0-4F04-8B9B-EBEC0F4F9D34}"/>
              </a:ext>
            </a:extLst>
          </p:cNvPr>
          <p:cNvSpPr>
            <a:spLocks noGrp="1"/>
          </p:cNvSpPr>
          <p:nvPr>
            <p:ph type="title"/>
          </p:nvPr>
        </p:nvSpPr>
        <p:spPr>
          <a:xfrm>
            <a:off x="1097280" y="286603"/>
            <a:ext cx="10085070" cy="1450757"/>
          </a:xfrm>
        </p:spPr>
        <p:txBody>
          <a:bodyPr/>
          <a:lstStyle/>
          <a:p>
            <a:r>
              <a:rPr lang="es-AR" dirty="0"/>
              <a:t>Análisis Preliminar – Movimientos Rígidos</a:t>
            </a:r>
          </a:p>
        </p:txBody>
      </p:sp>
      <p:pic>
        <p:nvPicPr>
          <p:cNvPr id="5" name="Shape 76">
            <a:extLst>
              <a:ext uri="{FF2B5EF4-FFF2-40B4-BE49-F238E27FC236}">
                <a16:creationId xmlns:a16="http://schemas.microsoft.com/office/drawing/2014/main" id="{CA74DBB1-5E8A-4673-8007-C8A7457B18F4}"/>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8" name="Picture 7">
            <a:extLst>
              <a:ext uri="{FF2B5EF4-FFF2-40B4-BE49-F238E27FC236}">
                <a16:creationId xmlns:a16="http://schemas.microsoft.com/office/drawing/2014/main" id="{C8EAE87A-2DF0-45F9-9E26-D0B27162076C}"/>
              </a:ext>
            </a:extLst>
          </p:cNvPr>
          <p:cNvPicPr>
            <a:picLocks noChangeAspect="1"/>
          </p:cNvPicPr>
          <p:nvPr/>
        </p:nvPicPr>
        <p:blipFill>
          <a:blip r:embed="rId3"/>
          <a:stretch>
            <a:fillRect/>
          </a:stretch>
        </p:blipFill>
        <p:spPr>
          <a:xfrm>
            <a:off x="2790825" y="4121677"/>
            <a:ext cx="6610350" cy="2073068"/>
          </a:xfrm>
          <a:prstGeom prst="rect">
            <a:avLst/>
          </a:prstGeom>
        </p:spPr>
      </p:pic>
      <p:pic>
        <p:nvPicPr>
          <p:cNvPr id="9" name="Picture 8">
            <a:extLst>
              <a:ext uri="{FF2B5EF4-FFF2-40B4-BE49-F238E27FC236}">
                <a16:creationId xmlns:a16="http://schemas.microsoft.com/office/drawing/2014/main" id="{3DC3C1CF-6302-4B7F-95FA-2B49831B4E67}"/>
              </a:ext>
            </a:extLst>
          </p:cNvPr>
          <p:cNvPicPr>
            <a:picLocks noChangeAspect="1"/>
          </p:cNvPicPr>
          <p:nvPr/>
        </p:nvPicPr>
        <p:blipFill>
          <a:blip r:embed="rId4"/>
          <a:stretch>
            <a:fillRect/>
          </a:stretch>
        </p:blipFill>
        <p:spPr>
          <a:xfrm>
            <a:off x="2833688" y="1851174"/>
            <a:ext cx="6467474" cy="2149326"/>
          </a:xfrm>
          <a:prstGeom prst="rect">
            <a:avLst/>
          </a:prstGeom>
        </p:spPr>
      </p:pic>
      <p:sp>
        <p:nvSpPr>
          <p:cNvPr id="3" name="Oval 2">
            <a:extLst>
              <a:ext uri="{FF2B5EF4-FFF2-40B4-BE49-F238E27FC236}">
                <a16:creationId xmlns:a16="http://schemas.microsoft.com/office/drawing/2014/main" id="{7A40ECA1-B744-4DEC-9953-1D476F3105F1}"/>
              </a:ext>
            </a:extLst>
          </p:cNvPr>
          <p:cNvSpPr/>
          <p:nvPr/>
        </p:nvSpPr>
        <p:spPr>
          <a:xfrm>
            <a:off x="6565392" y="5925312"/>
            <a:ext cx="539496" cy="36576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Oval 6">
            <a:extLst>
              <a:ext uri="{FF2B5EF4-FFF2-40B4-BE49-F238E27FC236}">
                <a16:creationId xmlns:a16="http://schemas.microsoft.com/office/drawing/2014/main" id="{B46BAB89-15DC-43CA-9238-8A1C1767737B}"/>
              </a:ext>
            </a:extLst>
          </p:cNvPr>
          <p:cNvSpPr/>
          <p:nvPr/>
        </p:nvSpPr>
        <p:spPr>
          <a:xfrm>
            <a:off x="4876800" y="4250077"/>
            <a:ext cx="1034263" cy="76713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Oval 9">
            <a:extLst>
              <a:ext uri="{FF2B5EF4-FFF2-40B4-BE49-F238E27FC236}">
                <a16:creationId xmlns:a16="http://schemas.microsoft.com/office/drawing/2014/main" id="{B832FEE8-1929-4D22-AE80-8BC2E7C158E8}"/>
              </a:ext>
            </a:extLst>
          </p:cNvPr>
          <p:cNvSpPr/>
          <p:nvPr/>
        </p:nvSpPr>
        <p:spPr>
          <a:xfrm>
            <a:off x="4681728" y="5897880"/>
            <a:ext cx="539496" cy="365760"/>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Oval 10">
            <a:extLst>
              <a:ext uri="{FF2B5EF4-FFF2-40B4-BE49-F238E27FC236}">
                <a16:creationId xmlns:a16="http://schemas.microsoft.com/office/drawing/2014/main" id="{E1307AB7-94AB-4F67-9CA6-156FE419BD19}"/>
              </a:ext>
            </a:extLst>
          </p:cNvPr>
          <p:cNvSpPr/>
          <p:nvPr/>
        </p:nvSpPr>
        <p:spPr>
          <a:xfrm>
            <a:off x="5912777" y="4251789"/>
            <a:ext cx="1034263" cy="76713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69655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6FC0-6079-4333-A3AC-40FEF7DEAC0B}"/>
              </a:ext>
            </a:extLst>
          </p:cNvPr>
          <p:cNvSpPr>
            <a:spLocks noGrp="1"/>
          </p:cNvSpPr>
          <p:nvPr>
            <p:ph type="title"/>
          </p:nvPr>
        </p:nvSpPr>
        <p:spPr>
          <a:xfrm>
            <a:off x="1097280" y="286603"/>
            <a:ext cx="10161270" cy="1450757"/>
          </a:xfrm>
        </p:spPr>
        <p:txBody>
          <a:bodyPr/>
          <a:lstStyle/>
          <a:p>
            <a:r>
              <a:rPr lang="es-AR" dirty="0"/>
              <a:t>Análisis Preliminar – Movimientos Rígidos</a:t>
            </a:r>
          </a:p>
        </p:txBody>
      </p:sp>
      <p:pic>
        <p:nvPicPr>
          <p:cNvPr id="4" name="Content Placeholder 3">
            <a:extLst>
              <a:ext uri="{FF2B5EF4-FFF2-40B4-BE49-F238E27FC236}">
                <a16:creationId xmlns:a16="http://schemas.microsoft.com/office/drawing/2014/main" id="{22D2BB2A-97F3-4695-92AC-5DB3784AC475}"/>
              </a:ext>
            </a:extLst>
          </p:cNvPr>
          <p:cNvPicPr>
            <a:picLocks noGrp="1"/>
          </p:cNvPicPr>
          <p:nvPr>
            <p:ph idx="1"/>
          </p:nvPr>
        </p:nvPicPr>
        <p:blipFill>
          <a:blip r:embed="rId2"/>
          <a:stretch>
            <a:fillRect/>
          </a:stretch>
        </p:blipFill>
        <p:spPr>
          <a:xfrm>
            <a:off x="2056606" y="3609975"/>
            <a:ext cx="8078788" cy="239428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7D2258-6FCF-4571-901A-38BA219AC2D6}"/>
                  </a:ext>
                </a:extLst>
              </p:cNvPr>
              <p:cNvSpPr txBox="1"/>
              <p:nvPr/>
            </p:nvSpPr>
            <p:spPr>
              <a:xfrm>
                <a:off x="485775" y="2153042"/>
                <a:ext cx="288688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η</m:t>
                      </m:r>
                      <m:r>
                        <a:rPr lang="es-AR" b="0" i="1" baseline="-25000" smtClean="0">
                          <a:latin typeface="Cambria Math" panose="02040503050406030204" pitchFamily="18" charset="0"/>
                        </a:rPr>
                        <m:t>𝑒𝑙𝑒𝑚</m:t>
                      </m:r>
                      <m:r>
                        <a:rPr lang="es-AR" b="0" i="1" smtClean="0">
                          <a:latin typeface="Cambria Math" panose="02040503050406030204" pitchFamily="18" charset="0"/>
                        </a:rPr>
                        <m:t>=</m:t>
                      </m:r>
                      <m:rad>
                        <m:radPr>
                          <m:degHide m:val="on"/>
                          <m:ctrlPr>
                            <a:rPr lang="es-AR" i="1" smtClean="0">
                              <a:latin typeface="Cambria Math" panose="02040503050406030204" pitchFamily="18" charset="0"/>
                            </a:rPr>
                          </m:ctrlPr>
                        </m:radPr>
                        <m:deg/>
                        <m:e>
                          <m:f>
                            <m:fPr>
                              <m:ctrlPr>
                                <a:rPr lang="es-AR" i="1" smtClean="0">
                                  <a:latin typeface="Cambria Math" panose="02040503050406030204" pitchFamily="18" charset="0"/>
                                </a:rPr>
                              </m:ctrlPr>
                            </m:fPr>
                            <m:num>
                              <m:r>
                                <a:rPr lang="es-AR" b="0" i="1" smtClean="0">
                                  <a:latin typeface="Cambria Math" panose="02040503050406030204" pitchFamily="18" charset="0"/>
                                </a:rPr>
                                <m:t>|</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𝑒</m:t>
                                  </m:r>
                                </m:e>
                              </m:d>
                              <m:r>
                                <a:rPr lang="es-AR" b="0" i="1" smtClean="0">
                                  <a:latin typeface="Cambria Math" panose="02040503050406030204" pitchFamily="18" charset="0"/>
                                </a:rPr>
                                <m:t>|</m:t>
                              </m:r>
                              <m:r>
                                <a:rPr lang="es-AR" b="0" i="1" baseline="30000" smtClean="0">
                                  <a:latin typeface="Cambria Math" panose="02040503050406030204" pitchFamily="18" charset="0"/>
                                </a:rPr>
                                <m:t>2</m:t>
                              </m:r>
                            </m:num>
                            <m:den>
                              <m:d>
                                <m:dPr>
                                  <m:begChr m:val="|"/>
                                  <m:endChr m:val="|"/>
                                  <m:ctrlPr>
                                    <a:rPr lang="es-AR" b="0" i="1" smtClean="0">
                                      <a:latin typeface="Cambria Math" panose="02040503050406030204" pitchFamily="18" charset="0"/>
                                    </a:rPr>
                                  </m:ctrlPr>
                                </m:dPr>
                                <m:e>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𝑒</m:t>
                                      </m:r>
                                    </m:e>
                                  </m:d>
                                </m:e>
                              </m:d>
                              <m:r>
                                <a:rPr lang="es-AR" b="0" i="1" baseline="30000" smtClean="0">
                                  <a:latin typeface="Cambria Math" panose="02040503050406030204" pitchFamily="18" charset="0"/>
                                </a:rPr>
                                <m:t>2</m:t>
                              </m:r>
                              <m:r>
                                <a:rPr lang="es-AR" b="0" i="1" smtClean="0">
                                  <a:latin typeface="Cambria Math" panose="02040503050406030204" pitchFamily="18" charset="0"/>
                                </a:rPr>
                                <m:t>+|</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𝑈</m:t>
                                  </m:r>
                                </m:e>
                              </m:d>
                              <m:r>
                                <a:rPr lang="es-AR" b="0" i="1" smtClean="0">
                                  <a:latin typeface="Cambria Math" panose="02040503050406030204" pitchFamily="18" charset="0"/>
                                </a:rPr>
                                <m:t>|</m:t>
                              </m:r>
                              <m:r>
                                <a:rPr lang="es-AR" b="0" i="1" baseline="30000" smtClean="0">
                                  <a:latin typeface="Cambria Math" panose="02040503050406030204" pitchFamily="18" charset="0"/>
                                </a:rPr>
                                <m:t>2</m:t>
                              </m:r>
                            </m:den>
                          </m:f>
                          <m:r>
                            <a:rPr lang="es-AR" b="0" i="1" smtClean="0">
                              <a:latin typeface="Cambria Math" panose="02040503050406030204" pitchFamily="18" charset="0"/>
                            </a:rPr>
                            <m:t> </m:t>
                          </m:r>
                        </m:e>
                      </m:rad>
                      <m:r>
                        <a:rPr lang="es-AR" i="1">
                          <a:latin typeface="Cambria Math" panose="02040503050406030204" pitchFamily="18" charset="0"/>
                        </a:rPr>
                        <m:t>≅1</m:t>
                      </m:r>
                    </m:oMath>
                  </m:oMathPara>
                </a14:m>
                <a:endParaRPr lang="es-AR" dirty="0"/>
              </a:p>
            </p:txBody>
          </p:sp>
        </mc:Choice>
        <mc:Fallback xmlns="">
          <p:sp>
            <p:nvSpPr>
              <p:cNvPr id="7" name="TextBox 6">
                <a:extLst>
                  <a:ext uri="{FF2B5EF4-FFF2-40B4-BE49-F238E27FC236}">
                    <a16:creationId xmlns:a16="http://schemas.microsoft.com/office/drawing/2014/main" id="{E27D2258-6FCF-4571-901A-38BA219AC2D6}"/>
                  </a:ext>
                </a:extLst>
              </p:cNvPr>
              <p:cNvSpPr txBox="1">
                <a:spLocks noRot="1" noChangeAspect="1" noMove="1" noResize="1" noEditPoints="1" noAdjustHandles="1" noChangeArrowheads="1" noChangeShapeType="1" noTextEdit="1"/>
              </p:cNvSpPr>
              <p:nvPr/>
            </p:nvSpPr>
            <p:spPr>
              <a:xfrm>
                <a:off x="485775" y="2153042"/>
                <a:ext cx="2886881" cy="818366"/>
              </a:xfrm>
              <a:prstGeom prst="rect">
                <a:avLst/>
              </a:prstGeom>
              <a:blipFill>
                <a:blip r:embed="rId3"/>
                <a:stretch>
                  <a:fillRect b="-1493"/>
                </a:stretch>
              </a:blipFill>
            </p:spPr>
            <p:txBody>
              <a:bodyPr/>
              <a:lstStyle/>
              <a:p>
                <a:r>
                  <a:rPr lang="es-AR">
                    <a:noFill/>
                  </a:rPr>
                  <a:t> </a:t>
                </a:r>
              </a:p>
            </p:txBody>
          </p:sp>
        </mc:Fallback>
      </mc:AlternateContent>
      <p:sp>
        <p:nvSpPr>
          <p:cNvPr id="8" name="Arrow: Right 7">
            <a:extLst>
              <a:ext uri="{FF2B5EF4-FFF2-40B4-BE49-F238E27FC236}">
                <a16:creationId xmlns:a16="http://schemas.microsoft.com/office/drawing/2014/main" id="{22FF2AF0-7545-44E3-BB4D-948084A8C2E4}"/>
              </a:ext>
            </a:extLst>
          </p:cNvPr>
          <p:cNvSpPr/>
          <p:nvPr/>
        </p:nvSpPr>
        <p:spPr>
          <a:xfrm>
            <a:off x="3381375" y="2452687"/>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TextBox 8">
            <a:extLst>
              <a:ext uri="{FF2B5EF4-FFF2-40B4-BE49-F238E27FC236}">
                <a16:creationId xmlns:a16="http://schemas.microsoft.com/office/drawing/2014/main" id="{F49F8B9F-2A56-4097-91D5-AA2DBA0A72CF}"/>
              </a:ext>
            </a:extLst>
          </p:cNvPr>
          <p:cNvSpPr txBox="1"/>
          <p:nvPr/>
        </p:nvSpPr>
        <p:spPr>
          <a:xfrm>
            <a:off x="4181475" y="2277159"/>
            <a:ext cx="1647825" cy="646331"/>
          </a:xfrm>
          <a:prstGeom prst="rect">
            <a:avLst/>
          </a:prstGeom>
          <a:noFill/>
        </p:spPr>
        <p:txBody>
          <a:bodyPr wrap="square" rtlCol="0">
            <a:spAutoFit/>
          </a:bodyPr>
          <a:lstStyle/>
          <a:p>
            <a:r>
              <a:rPr lang="es-AR" dirty="0"/>
              <a:t>El estimador de error ZZ falla</a:t>
            </a:r>
          </a:p>
        </p:txBody>
      </p:sp>
      <p:sp>
        <p:nvSpPr>
          <p:cNvPr id="10" name="Arrow: Right 9">
            <a:extLst>
              <a:ext uri="{FF2B5EF4-FFF2-40B4-BE49-F238E27FC236}">
                <a16:creationId xmlns:a16="http://schemas.microsoft.com/office/drawing/2014/main" id="{7622015D-7CA0-42AE-BA74-692E3B3FD078}"/>
              </a:ext>
            </a:extLst>
          </p:cNvPr>
          <p:cNvSpPr/>
          <p:nvPr/>
        </p:nvSpPr>
        <p:spPr>
          <a:xfrm>
            <a:off x="5867400" y="2452687"/>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8AD71E-76D8-41A1-B220-D19E7731C9D4}"/>
                  </a:ext>
                </a:extLst>
              </p:cNvPr>
              <p:cNvSpPr/>
              <p:nvPr/>
            </p:nvSpPr>
            <p:spPr>
              <a:xfrm>
                <a:off x="6734783" y="2345671"/>
                <a:ext cx="5133367" cy="509307"/>
              </a:xfrm>
              <a:prstGeom prst="rect">
                <a:avLst/>
              </a:prstGeom>
            </p:spPr>
            <p:txBody>
              <a:bodyPr wrap="square">
                <a:spAutoFit/>
              </a:bodyPr>
              <a:lstStyle/>
              <a:p>
                <a:r>
                  <a:rPr lang="es-AR" b="0" dirty="0"/>
                  <a:t>Despreciamos:  </a:t>
                </a:r>
                <a14:m>
                  <m:oMath xmlns:m="http://schemas.openxmlformats.org/officeDocument/2006/math">
                    <m:d>
                      <m:dPr>
                        <m:begChr m:val=""/>
                        <m:endChr m:val="|"/>
                        <m:ctrlPr>
                          <a:rPr lang="es-AR" b="0" i="1" smtClean="0">
                            <a:latin typeface="Cambria Math" panose="02040503050406030204" pitchFamily="18" charset="0"/>
                          </a:rPr>
                        </m:ctrlPr>
                      </m:dPr>
                      <m:e>
                        <m:f>
                          <m:fPr>
                            <m:ctrlPr>
                              <a:rPr lang="es-AR" b="0" i="1" smtClean="0">
                                <a:latin typeface="Cambria Math" panose="02040503050406030204" pitchFamily="18" charset="0"/>
                              </a:rPr>
                            </m:ctrlPr>
                          </m:fPr>
                          <m:num>
                            <m:r>
                              <a:rPr lang="es-AR" b="0" i="1" smtClean="0">
                                <a:latin typeface="Cambria Math" panose="02040503050406030204" pitchFamily="18" charset="0"/>
                              </a:rPr>
                              <m:t>|</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𝑈</m:t>
                                </m:r>
                              </m:e>
                            </m:d>
                            <m:r>
                              <a:rPr lang="es-AR" b="0" i="1" smtClean="0">
                                <a:latin typeface="Cambria Math" panose="02040503050406030204" pitchFamily="18" charset="0"/>
                              </a:rPr>
                              <m:t>|</m:t>
                            </m:r>
                            <m:r>
                              <a:rPr lang="es-AR" b="0" i="1" baseline="30000" smtClean="0">
                                <a:latin typeface="Cambria Math" panose="02040503050406030204" pitchFamily="18" charset="0"/>
                              </a:rPr>
                              <m:t>2</m:t>
                            </m:r>
                          </m:num>
                          <m:den>
                            <m:r>
                              <a:rPr lang="es-AR" b="0" i="1" smtClean="0">
                                <a:latin typeface="Cambria Math" panose="02040503050406030204" pitchFamily="18" charset="0"/>
                              </a:rPr>
                              <m:t>𝐴</m:t>
                            </m:r>
                            <m:r>
                              <a:rPr lang="es-AR" b="0" i="1" baseline="-25000" smtClean="0">
                                <a:latin typeface="Cambria Math" panose="02040503050406030204" pitchFamily="18" charset="0"/>
                              </a:rPr>
                              <m:t>𝑒𝑙𝑒𝑚</m:t>
                            </m:r>
                          </m:den>
                        </m:f>
                        <m:r>
                          <a:rPr lang="es-AR" b="0" i="1" smtClean="0">
                            <a:latin typeface="Cambria Math" panose="02040503050406030204" pitchFamily="18" charset="0"/>
                          </a:rPr>
                          <m:t> </m:t>
                        </m:r>
                      </m:e>
                    </m:d>
                    <m:r>
                      <a:rPr lang="es-AR" b="0" i="1" baseline="-60000" smtClean="0">
                        <a:latin typeface="Cambria Math" panose="02040503050406030204" pitchFamily="18" charset="0"/>
                      </a:rPr>
                      <m:t>𝑒𝑙𝑒𝑚𝑒𝑛𝑡𝑜</m:t>
                    </m:r>
                    <m:r>
                      <a:rPr lang="es-AR" b="0" i="1" smtClean="0">
                        <a:latin typeface="Cambria Math" panose="02040503050406030204" pitchFamily="18" charset="0"/>
                      </a:rPr>
                      <m:t> &lt; 0.1%</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 </m:t>
                        </m:r>
                        <m:f>
                          <m:fPr>
                            <m:ctrlPr>
                              <a:rPr lang="es-AR" b="0" i="1" smtClean="0">
                                <a:latin typeface="Cambria Math" panose="02040503050406030204" pitchFamily="18" charset="0"/>
                              </a:rPr>
                            </m:ctrlPr>
                          </m:fPr>
                          <m:num>
                            <m:r>
                              <a:rPr lang="es-AR" b="0" i="1" smtClean="0">
                                <a:latin typeface="Cambria Math" panose="02040503050406030204" pitchFamily="18" charset="0"/>
                              </a:rPr>
                              <m:t>|</m:t>
                            </m:r>
                            <m:d>
                              <m:dPr>
                                <m:begChr m:val="|"/>
                                <m:endChr m:val="|"/>
                                <m:ctrlPr>
                                  <a:rPr lang="es-AR" b="0" i="1" smtClean="0">
                                    <a:latin typeface="Cambria Math" panose="02040503050406030204" pitchFamily="18" charset="0"/>
                                  </a:rPr>
                                </m:ctrlPr>
                              </m:dPr>
                              <m:e>
                                <m:r>
                                  <a:rPr lang="es-AR" b="0" i="1" smtClean="0">
                                    <a:latin typeface="Cambria Math" panose="02040503050406030204" pitchFamily="18" charset="0"/>
                                  </a:rPr>
                                  <m:t>𝑈</m:t>
                                </m:r>
                              </m:e>
                            </m:d>
                            <m:r>
                              <a:rPr lang="es-AR" b="0" i="1" smtClean="0">
                                <a:latin typeface="Cambria Math" panose="02040503050406030204" pitchFamily="18" charset="0"/>
                              </a:rPr>
                              <m:t>|</m:t>
                            </m:r>
                            <m:r>
                              <a:rPr lang="es-AR" b="0" i="1" baseline="30000" smtClean="0">
                                <a:latin typeface="Cambria Math" panose="02040503050406030204" pitchFamily="18" charset="0"/>
                              </a:rPr>
                              <m:t>2</m:t>
                            </m:r>
                          </m:num>
                          <m:den>
                            <m:r>
                              <a:rPr lang="es-AR" b="0" i="1" smtClean="0">
                                <a:latin typeface="Cambria Math" panose="02040503050406030204" pitchFamily="18" charset="0"/>
                              </a:rPr>
                              <m:t>𝐴</m:t>
                            </m:r>
                            <m:r>
                              <a:rPr lang="es-AR" b="0" i="1" baseline="-25000" smtClean="0">
                                <a:latin typeface="Cambria Math" panose="02040503050406030204" pitchFamily="18" charset="0"/>
                              </a:rPr>
                              <m:t>𝑒𝑙𝑒𝑚</m:t>
                            </m:r>
                          </m:den>
                        </m:f>
                        <m:r>
                          <a:rPr lang="es-AR" b="0" i="1" smtClean="0">
                            <a:latin typeface="Cambria Math" panose="02040503050406030204" pitchFamily="18" charset="0"/>
                          </a:rPr>
                          <m:t> </m:t>
                        </m:r>
                      </m:e>
                    </m:d>
                  </m:oMath>
                </a14:m>
                <a:r>
                  <a:rPr lang="es-AR" i="1" baseline="-60000" dirty="0">
                    <a:latin typeface="Cambria Math" panose="02040503050406030204" pitchFamily="18" charset="0"/>
                    <a:ea typeface="Cambria Math" panose="02040503050406030204" pitchFamily="18" charset="0"/>
                  </a:rPr>
                  <a:t>promedio</a:t>
                </a:r>
              </a:p>
            </p:txBody>
          </p:sp>
        </mc:Choice>
        <mc:Fallback xmlns="">
          <p:sp>
            <p:nvSpPr>
              <p:cNvPr id="12" name="Rectangle 11">
                <a:extLst>
                  <a:ext uri="{FF2B5EF4-FFF2-40B4-BE49-F238E27FC236}">
                    <a16:creationId xmlns:a16="http://schemas.microsoft.com/office/drawing/2014/main" id="{288AD71E-76D8-41A1-B220-D19E7731C9D4}"/>
                  </a:ext>
                </a:extLst>
              </p:cNvPr>
              <p:cNvSpPr>
                <a:spLocks noRot="1" noChangeAspect="1" noMove="1" noResize="1" noEditPoints="1" noAdjustHandles="1" noChangeArrowheads="1" noChangeShapeType="1" noTextEdit="1"/>
              </p:cNvSpPr>
              <p:nvPr/>
            </p:nvSpPr>
            <p:spPr>
              <a:xfrm>
                <a:off x="6734783" y="2345671"/>
                <a:ext cx="5133367" cy="509307"/>
              </a:xfrm>
              <a:prstGeom prst="rect">
                <a:avLst/>
              </a:prstGeom>
              <a:blipFill>
                <a:blip r:embed="rId4"/>
                <a:stretch>
                  <a:fillRect l="-1069" t="-171084" b="-253012"/>
                </a:stretch>
              </a:blipFill>
            </p:spPr>
            <p:txBody>
              <a:bodyPr/>
              <a:lstStyle/>
              <a:p>
                <a:r>
                  <a:rPr lang="es-AR">
                    <a:noFill/>
                  </a:rPr>
                  <a:t> </a:t>
                </a:r>
              </a:p>
            </p:txBody>
          </p:sp>
        </mc:Fallback>
      </mc:AlternateContent>
      <p:pic>
        <p:nvPicPr>
          <p:cNvPr id="13" name="Shape 76">
            <a:extLst>
              <a:ext uri="{FF2B5EF4-FFF2-40B4-BE49-F238E27FC236}">
                <a16:creationId xmlns:a16="http://schemas.microsoft.com/office/drawing/2014/main" id="{20A5C0FD-ED9D-4C9A-B9C7-B1397FC6B6FC}"/>
              </a:ext>
            </a:extLst>
          </p:cNvPr>
          <p:cNvPicPr preferRelativeResize="0"/>
          <p:nvPr/>
        </p:nvPicPr>
        <p:blipFill>
          <a:blip r:embed="rId5">
            <a:alphaModFix/>
          </a:blip>
          <a:stretch>
            <a:fillRect/>
          </a:stretch>
        </p:blipFill>
        <p:spPr>
          <a:xfrm>
            <a:off x="10927398" y="0"/>
            <a:ext cx="1264602" cy="621599"/>
          </a:xfrm>
          <a:prstGeom prst="rect">
            <a:avLst/>
          </a:prstGeom>
          <a:noFill/>
          <a:ln>
            <a:noFill/>
          </a:ln>
        </p:spPr>
      </p:pic>
      <p:sp>
        <p:nvSpPr>
          <p:cNvPr id="14" name="Right Brace 13">
            <a:extLst>
              <a:ext uri="{FF2B5EF4-FFF2-40B4-BE49-F238E27FC236}">
                <a16:creationId xmlns:a16="http://schemas.microsoft.com/office/drawing/2014/main" id="{D41E3B62-1221-4953-8470-9B4D29A23233}"/>
              </a:ext>
            </a:extLst>
          </p:cNvPr>
          <p:cNvSpPr/>
          <p:nvPr/>
        </p:nvSpPr>
        <p:spPr>
          <a:xfrm rot="5400000">
            <a:off x="2466976" y="2619377"/>
            <a:ext cx="80960" cy="58578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AR"/>
          </a:p>
        </p:txBody>
      </p:sp>
      <p:cxnSp>
        <p:nvCxnSpPr>
          <p:cNvPr id="16" name="Straight Arrow Connector 15">
            <a:extLst>
              <a:ext uri="{FF2B5EF4-FFF2-40B4-BE49-F238E27FC236}">
                <a16:creationId xmlns:a16="http://schemas.microsoft.com/office/drawing/2014/main" id="{436908D8-0332-4847-8472-34A426A8F10B}"/>
              </a:ext>
            </a:extLst>
          </p:cNvPr>
          <p:cNvCxnSpPr>
            <a:cxnSpLocks/>
          </p:cNvCxnSpPr>
          <p:nvPr/>
        </p:nvCxnSpPr>
        <p:spPr>
          <a:xfrm>
            <a:off x="2257425" y="3038475"/>
            <a:ext cx="3429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4EFF62B-EAE1-49BE-AC5D-2592388152A0}"/>
              </a:ext>
            </a:extLst>
          </p:cNvPr>
          <p:cNvSpPr txBox="1"/>
          <p:nvPr/>
        </p:nvSpPr>
        <p:spPr>
          <a:xfrm>
            <a:off x="2533650" y="2847975"/>
            <a:ext cx="333375" cy="369332"/>
          </a:xfrm>
          <a:prstGeom prst="rect">
            <a:avLst/>
          </a:prstGeom>
          <a:noFill/>
        </p:spPr>
        <p:txBody>
          <a:bodyPr wrap="square" rtlCol="0">
            <a:spAutoFit/>
          </a:bodyPr>
          <a:lstStyle/>
          <a:p>
            <a:r>
              <a:rPr lang="es-AR" b="1" dirty="0">
                <a:solidFill>
                  <a:schemeClr val="accent1"/>
                </a:solidFill>
                <a:latin typeface="Cambria Math" panose="02040503050406030204" pitchFamily="18" charset="0"/>
                <a:ea typeface="Cambria Math" panose="02040503050406030204" pitchFamily="18" charset="0"/>
              </a:rPr>
              <a:t>0</a:t>
            </a:r>
          </a:p>
        </p:txBody>
      </p:sp>
    </p:spTree>
    <p:extLst>
      <p:ext uri="{BB962C8B-B14F-4D97-AF65-F5344CB8AC3E}">
        <p14:creationId xmlns:p14="http://schemas.microsoft.com/office/powerpoint/2010/main" val="299870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858F5F-DB60-4B66-8DDA-CB7BFD375E00}"/>
              </a:ext>
            </a:extLst>
          </p:cNvPr>
          <p:cNvSpPr>
            <a:spLocks noGrp="1"/>
          </p:cNvSpPr>
          <p:nvPr>
            <p:ph type="title"/>
          </p:nvPr>
        </p:nvSpPr>
        <p:spPr>
          <a:xfrm>
            <a:off x="1097280" y="286603"/>
            <a:ext cx="10161270" cy="1450757"/>
          </a:xfrm>
        </p:spPr>
        <p:txBody>
          <a:bodyPr/>
          <a:lstStyle/>
          <a:p>
            <a:r>
              <a:rPr lang="es-AR" dirty="0"/>
              <a:t>Análisis Preliminar – Movimientos Rígidos</a:t>
            </a:r>
          </a:p>
        </p:txBody>
      </p:sp>
      <p:pic>
        <p:nvPicPr>
          <p:cNvPr id="5" name="Shape 76">
            <a:extLst>
              <a:ext uri="{FF2B5EF4-FFF2-40B4-BE49-F238E27FC236}">
                <a16:creationId xmlns:a16="http://schemas.microsoft.com/office/drawing/2014/main" id="{C6A62D05-E7A4-4F5C-8E95-E8CEE9157818}"/>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8" name="Picture 7">
            <a:extLst>
              <a:ext uri="{FF2B5EF4-FFF2-40B4-BE49-F238E27FC236}">
                <a16:creationId xmlns:a16="http://schemas.microsoft.com/office/drawing/2014/main" id="{C95D8A6A-87C2-46C1-969F-BD2F478C595B}"/>
              </a:ext>
            </a:extLst>
          </p:cNvPr>
          <p:cNvPicPr>
            <a:picLocks noChangeAspect="1"/>
          </p:cNvPicPr>
          <p:nvPr/>
        </p:nvPicPr>
        <p:blipFill>
          <a:blip r:embed="rId3"/>
          <a:stretch>
            <a:fillRect/>
          </a:stretch>
        </p:blipFill>
        <p:spPr>
          <a:xfrm>
            <a:off x="2761948" y="1860698"/>
            <a:ext cx="6668104" cy="2216001"/>
          </a:xfrm>
          <a:prstGeom prst="rect">
            <a:avLst/>
          </a:prstGeom>
        </p:spPr>
      </p:pic>
      <p:pic>
        <p:nvPicPr>
          <p:cNvPr id="9" name="Picture 8">
            <a:extLst>
              <a:ext uri="{FF2B5EF4-FFF2-40B4-BE49-F238E27FC236}">
                <a16:creationId xmlns:a16="http://schemas.microsoft.com/office/drawing/2014/main" id="{E50CE34A-4ABF-42BA-A1BD-175B3597CB87}"/>
              </a:ext>
            </a:extLst>
          </p:cNvPr>
          <p:cNvPicPr>
            <a:picLocks noChangeAspect="1"/>
          </p:cNvPicPr>
          <p:nvPr/>
        </p:nvPicPr>
        <p:blipFill>
          <a:blip r:embed="rId4"/>
          <a:stretch>
            <a:fillRect/>
          </a:stretch>
        </p:blipFill>
        <p:spPr>
          <a:xfrm>
            <a:off x="2762250" y="4143936"/>
            <a:ext cx="6800850" cy="2108363"/>
          </a:xfrm>
          <a:prstGeom prst="rect">
            <a:avLst/>
          </a:prstGeom>
        </p:spPr>
      </p:pic>
      <p:sp>
        <p:nvSpPr>
          <p:cNvPr id="6" name="Oval 5">
            <a:extLst>
              <a:ext uri="{FF2B5EF4-FFF2-40B4-BE49-F238E27FC236}">
                <a16:creationId xmlns:a16="http://schemas.microsoft.com/office/drawing/2014/main" id="{17B8B51C-9C1E-4CF9-8303-735004DEC6E7}"/>
              </a:ext>
            </a:extLst>
          </p:cNvPr>
          <p:cNvSpPr/>
          <p:nvPr/>
        </p:nvSpPr>
        <p:spPr>
          <a:xfrm>
            <a:off x="5457825" y="4631077"/>
            <a:ext cx="1034263" cy="76713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65562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0EC3-08C5-4139-8903-590501B56307}"/>
              </a:ext>
            </a:extLst>
          </p:cNvPr>
          <p:cNvSpPr>
            <a:spLocks noGrp="1"/>
          </p:cNvSpPr>
          <p:nvPr>
            <p:ph type="title"/>
          </p:nvPr>
        </p:nvSpPr>
        <p:spPr/>
        <p:txBody>
          <a:bodyPr/>
          <a:lstStyle/>
          <a:p>
            <a:r>
              <a:rPr lang="es-AR" dirty="0"/>
              <a:t>Análisis Preliminar – Error ZZ</a:t>
            </a:r>
          </a:p>
        </p:txBody>
      </p:sp>
      <p:pic>
        <p:nvPicPr>
          <p:cNvPr id="4" name="Shape 76">
            <a:extLst>
              <a:ext uri="{FF2B5EF4-FFF2-40B4-BE49-F238E27FC236}">
                <a16:creationId xmlns:a16="http://schemas.microsoft.com/office/drawing/2014/main" id="{B3997E7B-73E1-41A0-AD8E-DFDA4CF22384}"/>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399A12D-A51C-4DCA-A81A-F53F44243537}"/>
                  </a:ext>
                </a:extLst>
              </p:cNvPr>
              <p:cNvSpPr txBox="1"/>
              <p:nvPr/>
            </p:nvSpPr>
            <p:spPr>
              <a:xfrm>
                <a:off x="952500" y="3213556"/>
                <a:ext cx="2462405"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0000FF"/>
                        </a:solidFill>
                        <a:latin typeface="Cambria Math" panose="02040503050406030204" pitchFamily="18" charset="0"/>
                        <a:ea typeface="Cambria Math" panose="02040503050406030204" pitchFamily="18" charset="0"/>
                      </a:rPr>
                      <m:t>𝑒𝑟𝑟𝑜𝑟</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7</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14</m:t>
                    </m:r>
                    <m:r>
                      <a:rPr lang="es-AR" sz="1600" b="0" i="1" smtClean="0">
                        <a:solidFill>
                          <a:srgbClr val="0000FF"/>
                        </a:solidFill>
                        <a:latin typeface="Cambria Math" panose="02040503050406030204" pitchFamily="18" charset="0"/>
                        <a:ea typeface="Cambria Math" panose="02040503050406030204" pitchFamily="18" charset="0"/>
                      </a:rPr>
                      <m:t> </m:t>
                    </m:r>
                  </m:oMath>
                </a14:m>
                <a:r>
                  <a:rPr lang="es-AR" sz="1600" i="1" dirty="0">
                    <a:solidFill>
                      <a:srgbClr val="0000FF"/>
                    </a:solidFill>
                    <a:latin typeface="Cambria Math" panose="02040503050406030204" pitchFamily="18" charset="0"/>
                    <a:ea typeface="Cambria Math" panose="02040503050406030204" pitchFamily="18" charset="0"/>
                  </a:rPr>
                  <a:t>* </a:t>
                </a:r>
                <a:r>
                  <a:rPr lang="es-AR" sz="1600" i="1" dirty="0" err="1">
                    <a:solidFill>
                      <a:srgbClr val="0000FF"/>
                    </a:solidFill>
                    <a:latin typeface="Cambria Math" panose="02040503050406030204" pitchFamily="18" charset="0"/>
                    <a:ea typeface="Cambria Math" panose="02040503050406030204" pitchFamily="18" charset="0"/>
                  </a:rPr>
                  <a:t>nDof</a:t>
                </a:r>
                <a:r>
                  <a:rPr lang="es-AR" sz="1600" i="1" dirty="0">
                    <a:solidFill>
                      <a:srgbClr val="0000FF"/>
                    </a:solidFill>
                    <a:latin typeface="Cambria Math" panose="02040503050406030204" pitchFamily="18" charset="0"/>
                    <a:ea typeface="Cambria Math" panose="02040503050406030204" pitchFamily="18" charset="0"/>
                  </a:rPr>
                  <a:t>  </a:t>
                </a:r>
                <a:r>
                  <a:rPr lang="es-AR" sz="1600" i="1" baseline="30000" dirty="0">
                    <a:solidFill>
                      <a:srgbClr val="0000FF"/>
                    </a:solidFill>
                    <a:latin typeface="Cambria Math" panose="02040503050406030204" pitchFamily="18" charset="0"/>
                    <a:ea typeface="Cambria Math" panose="02040503050406030204" pitchFamily="18" charset="0"/>
                  </a:rPr>
                  <a:t>-0,5177</a:t>
                </a:r>
              </a:p>
            </p:txBody>
          </p:sp>
        </mc:Choice>
        <mc:Fallback>
          <p:sp>
            <p:nvSpPr>
              <p:cNvPr id="9" name="TextBox 8">
                <a:extLst>
                  <a:ext uri="{FF2B5EF4-FFF2-40B4-BE49-F238E27FC236}">
                    <a16:creationId xmlns:a16="http://schemas.microsoft.com/office/drawing/2014/main" id="{9399A12D-A51C-4DCA-A81A-F53F44243537}"/>
                  </a:ext>
                </a:extLst>
              </p:cNvPr>
              <p:cNvSpPr txBox="1">
                <a:spLocks noRot="1" noChangeAspect="1" noMove="1" noResize="1" noEditPoints="1" noAdjustHandles="1" noChangeArrowheads="1" noChangeShapeType="1" noTextEdit="1"/>
              </p:cNvSpPr>
              <p:nvPr/>
            </p:nvSpPr>
            <p:spPr>
              <a:xfrm>
                <a:off x="952500" y="3213556"/>
                <a:ext cx="2462405" cy="246221"/>
              </a:xfrm>
              <a:prstGeom prst="rect">
                <a:avLst/>
              </a:prstGeom>
              <a:blipFill>
                <a:blip r:embed="rId3"/>
                <a:stretch>
                  <a:fillRect l="-1980" t="-26829" r="-2228"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4F53C68-C5C4-4A9B-AF04-7A95C6889D02}"/>
                  </a:ext>
                </a:extLst>
              </p:cNvPr>
              <p:cNvSpPr txBox="1"/>
              <p:nvPr/>
            </p:nvSpPr>
            <p:spPr>
              <a:xfrm>
                <a:off x="952500" y="3553408"/>
                <a:ext cx="2645148"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00"/>
                        </a:solidFill>
                        <a:latin typeface="Cambria Math" panose="02040503050406030204" pitchFamily="18" charset="0"/>
                        <a:ea typeface="Cambria Math" panose="02040503050406030204" pitchFamily="18" charset="0"/>
                      </a:rPr>
                      <m:t>𝑒𝑟𝑟𝑜𝑟</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142</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48</m:t>
                    </m:r>
                  </m:oMath>
                </a14:m>
                <a:r>
                  <a:rPr lang="es-AR" sz="1600" i="1" dirty="0">
                    <a:solidFill>
                      <a:srgbClr val="FF0000"/>
                    </a:solidFill>
                    <a:latin typeface="Cambria Math" panose="02040503050406030204" pitchFamily="18" charset="0"/>
                    <a:ea typeface="Cambria Math" panose="02040503050406030204" pitchFamily="18" charset="0"/>
                  </a:rPr>
                  <a:t>* </a:t>
                </a:r>
                <a:r>
                  <a:rPr lang="es-AR" sz="1600" i="1" dirty="0" err="1">
                    <a:solidFill>
                      <a:srgbClr val="FF0000"/>
                    </a:solidFill>
                    <a:latin typeface="Cambria Math" panose="02040503050406030204" pitchFamily="18" charset="0"/>
                    <a:ea typeface="Cambria Math" panose="02040503050406030204" pitchFamily="18" charset="0"/>
                  </a:rPr>
                  <a:t>nDof</a:t>
                </a:r>
                <a:r>
                  <a:rPr lang="es-AR" sz="1600" i="1" dirty="0">
                    <a:solidFill>
                      <a:srgbClr val="FF0000"/>
                    </a:solidFill>
                    <a:latin typeface="Cambria Math" panose="02040503050406030204" pitchFamily="18" charset="0"/>
                    <a:ea typeface="Cambria Math" panose="02040503050406030204" pitchFamily="18" charset="0"/>
                  </a:rPr>
                  <a:t>  </a:t>
                </a:r>
                <a:r>
                  <a:rPr lang="es-AR" sz="1600" i="1" baseline="30000" dirty="0">
                    <a:solidFill>
                      <a:srgbClr val="FF0000"/>
                    </a:solidFill>
                    <a:latin typeface="Cambria Math" panose="02040503050406030204" pitchFamily="18" charset="0"/>
                    <a:ea typeface="Cambria Math" panose="02040503050406030204" pitchFamily="18" charset="0"/>
                  </a:rPr>
                  <a:t>-1,0017</a:t>
                </a:r>
              </a:p>
            </p:txBody>
          </p:sp>
        </mc:Choice>
        <mc:Fallback>
          <p:sp>
            <p:nvSpPr>
              <p:cNvPr id="10" name="TextBox 9">
                <a:extLst>
                  <a:ext uri="{FF2B5EF4-FFF2-40B4-BE49-F238E27FC236}">
                    <a16:creationId xmlns:a16="http://schemas.microsoft.com/office/drawing/2014/main" id="{54F53C68-C5C4-4A9B-AF04-7A95C6889D02}"/>
                  </a:ext>
                </a:extLst>
              </p:cNvPr>
              <p:cNvSpPr txBox="1">
                <a:spLocks noRot="1" noChangeAspect="1" noMove="1" noResize="1" noEditPoints="1" noAdjustHandles="1" noChangeArrowheads="1" noChangeShapeType="1" noTextEdit="1"/>
              </p:cNvSpPr>
              <p:nvPr/>
            </p:nvSpPr>
            <p:spPr>
              <a:xfrm>
                <a:off x="952500" y="3553408"/>
                <a:ext cx="2645148" cy="246221"/>
              </a:xfrm>
              <a:prstGeom prst="rect">
                <a:avLst/>
              </a:prstGeom>
              <a:blipFill>
                <a:blip r:embed="rId4"/>
                <a:stretch>
                  <a:fillRect l="-1843" t="-30000" r="-2074"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E744202-AD49-4223-9E01-E3094B10FED2}"/>
                  </a:ext>
                </a:extLst>
              </p:cNvPr>
              <p:cNvSpPr txBox="1"/>
              <p:nvPr/>
            </p:nvSpPr>
            <p:spPr>
              <a:xfrm>
                <a:off x="952500" y="3855098"/>
                <a:ext cx="2645148"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5"/>
                        </a:solidFill>
                        <a:latin typeface="Cambria Math" panose="02040503050406030204" pitchFamily="18" charset="0"/>
                        <a:ea typeface="Cambria Math" panose="02040503050406030204" pitchFamily="18" charset="0"/>
                      </a:rPr>
                      <m:t>𝑒𝑟𝑟𝑜𝑟</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189</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0</m:t>
                    </m:r>
                    <m:r>
                      <a:rPr lang="es-AR" sz="1600" b="0" i="1" smtClean="0">
                        <a:solidFill>
                          <a:schemeClr val="accent5"/>
                        </a:solidFill>
                        <a:latin typeface="Cambria Math" panose="02040503050406030204" pitchFamily="18" charset="0"/>
                        <a:ea typeface="Cambria Math" panose="02040503050406030204" pitchFamily="18" charset="0"/>
                      </a:rPr>
                      <m:t>2</m:t>
                    </m:r>
                  </m:oMath>
                </a14:m>
                <a:r>
                  <a:rPr lang="es-AR" sz="1600" i="1" dirty="0">
                    <a:solidFill>
                      <a:schemeClr val="accent5"/>
                    </a:solidFill>
                    <a:latin typeface="Cambria Math" panose="02040503050406030204" pitchFamily="18" charset="0"/>
                    <a:ea typeface="Cambria Math" panose="02040503050406030204" pitchFamily="18" charset="0"/>
                  </a:rPr>
                  <a:t>* </a:t>
                </a:r>
                <a:r>
                  <a:rPr lang="es-AR" sz="1600" i="1" dirty="0" err="1">
                    <a:solidFill>
                      <a:schemeClr val="accent5"/>
                    </a:solidFill>
                    <a:latin typeface="Cambria Math" panose="02040503050406030204" pitchFamily="18" charset="0"/>
                    <a:ea typeface="Cambria Math" panose="02040503050406030204" pitchFamily="18" charset="0"/>
                  </a:rPr>
                  <a:t>nDof</a:t>
                </a:r>
                <a:r>
                  <a:rPr lang="es-AR" sz="1600" i="1" dirty="0">
                    <a:solidFill>
                      <a:schemeClr val="accent5"/>
                    </a:solidFill>
                    <a:latin typeface="Cambria Math" panose="02040503050406030204" pitchFamily="18" charset="0"/>
                    <a:ea typeface="Cambria Math" panose="02040503050406030204" pitchFamily="18" charset="0"/>
                  </a:rPr>
                  <a:t>  </a:t>
                </a:r>
                <a:r>
                  <a:rPr lang="es-AR" sz="1600" i="1" baseline="30000" dirty="0">
                    <a:solidFill>
                      <a:schemeClr val="accent5"/>
                    </a:solidFill>
                    <a:latin typeface="Cambria Math" panose="02040503050406030204" pitchFamily="18" charset="0"/>
                    <a:ea typeface="Cambria Math" panose="02040503050406030204" pitchFamily="18" charset="0"/>
                  </a:rPr>
                  <a:t>-1,0014</a:t>
                </a:r>
              </a:p>
            </p:txBody>
          </p:sp>
        </mc:Choice>
        <mc:Fallback>
          <p:sp>
            <p:nvSpPr>
              <p:cNvPr id="11" name="TextBox 10">
                <a:extLst>
                  <a:ext uri="{FF2B5EF4-FFF2-40B4-BE49-F238E27FC236}">
                    <a16:creationId xmlns:a16="http://schemas.microsoft.com/office/drawing/2014/main" id="{EE744202-AD49-4223-9E01-E3094B10FED2}"/>
                  </a:ext>
                </a:extLst>
              </p:cNvPr>
              <p:cNvSpPr txBox="1">
                <a:spLocks noRot="1" noChangeAspect="1" noMove="1" noResize="1" noEditPoints="1" noAdjustHandles="1" noChangeArrowheads="1" noChangeShapeType="1" noTextEdit="1"/>
              </p:cNvSpPr>
              <p:nvPr/>
            </p:nvSpPr>
            <p:spPr>
              <a:xfrm>
                <a:off x="952500" y="3855098"/>
                <a:ext cx="2645148" cy="246221"/>
              </a:xfrm>
              <a:prstGeom prst="rect">
                <a:avLst/>
              </a:prstGeom>
              <a:blipFill>
                <a:blip r:embed="rId5"/>
                <a:stretch>
                  <a:fillRect l="-1843" t="-26829" r="-2074"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BF4825-39AF-49FE-8C0D-7D1FC85FCB63}"/>
                  </a:ext>
                </a:extLst>
              </p:cNvPr>
              <p:cNvSpPr txBox="1"/>
              <p:nvPr/>
            </p:nvSpPr>
            <p:spPr>
              <a:xfrm>
                <a:off x="952500" y="4166118"/>
                <a:ext cx="2834302"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1"/>
                        </a:solidFill>
                        <a:latin typeface="Cambria Math" panose="02040503050406030204" pitchFamily="18" charset="0"/>
                        <a:ea typeface="Cambria Math" panose="02040503050406030204" pitchFamily="18" charset="0"/>
                      </a:rPr>
                      <m:t>𝑒𝑟𝑟𝑜𝑟</m:t>
                    </m:r>
                    <m:r>
                      <a:rPr lang="es-AR" sz="1600" i="1" baseline="-2500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m:t>
                    </m:r>
                    <m:r>
                      <a:rPr lang="es-AR" sz="1600" i="1">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1393</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89</m:t>
                    </m:r>
                  </m:oMath>
                </a14:m>
                <a:r>
                  <a:rPr lang="es-AR" sz="1600" i="1" dirty="0">
                    <a:solidFill>
                      <a:schemeClr val="accent1"/>
                    </a:solidFill>
                    <a:latin typeface="Cambria Math" panose="02040503050406030204" pitchFamily="18" charset="0"/>
                    <a:ea typeface="Cambria Math" panose="02040503050406030204" pitchFamily="18" charset="0"/>
                  </a:rPr>
                  <a:t>* </a:t>
                </a:r>
                <a:r>
                  <a:rPr lang="es-AR" sz="1600" i="1" dirty="0" err="1">
                    <a:solidFill>
                      <a:schemeClr val="accent1"/>
                    </a:solidFill>
                    <a:latin typeface="Cambria Math" panose="02040503050406030204" pitchFamily="18" charset="0"/>
                    <a:ea typeface="Cambria Math" panose="02040503050406030204" pitchFamily="18" charset="0"/>
                  </a:rPr>
                  <a:t>nDof</a:t>
                </a:r>
                <a:r>
                  <a:rPr lang="es-AR" sz="1600" i="1" dirty="0">
                    <a:solidFill>
                      <a:schemeClr val="accent1"/>
                    </a:solidFill>
                    <a:latin typeface="Cambria Math" panose="02040503050406030204" pitchFamily="18" charset="0"/>
                    <a:ea typeface="Cambria Math" panose="02040503050406030204" pitchFamily="18" charset="0"/>
                  </a:rPr>
                  <a:t>  </a:t>
                </a:r>
                <a:r>
                  <a:rPr lang="es-AR" sz="1600" i="1" baseline="30000" dirty="0">
                    <a:solidFill>
                      <a:schemeClr val="accent1"/>
                    </a:solidFill>
                    <a:latin typeface="Cambria Math" panose="02040503050406030204" pitchFamily="18" charset="0"/>
                    <a:ea typeface="Cambria Math" panose="02040503050406030204" pitchFamily="18" charset="0"/>
                  </a:rPr>
                  <a:t>-1,3775</a:t>
                </a:r>
              </a:p>
            </p:txBody>
          </p:sp>
        </mc:Choice>
        <mc:Fallback>
          <p:sp>
            <p:nvSpPr>
              <p:cNvPr id="12" name="TextBox 11">
                <a:extLst>
                  <a:ext uri="{FF2B5EF4-FFF2-40B4-BE49-F238E27FC236}">
                    <a16:creationId xmlns:a16="http://schemas.microsoft.com/office/drawing/2014/main" id="{5EBF4825-39AF-49FE-8C0D-7D1FC85FCB63}"/>
                  </a:ext>
                </a:extLst>
              </p:cNvPr>
              <p:cNvSpPr txBox="1">
                <a:spLocks noRot="1" noChangeAspect="1" noMove="1" noResize="1" noEditPoints="1" noAdjustHandles="1" noChangeArrowheads="1" noChangeShapeType="1" noTextEdit="1"/>
              </p:cNvSpPr>
              <p:nvPr/>
            </p:nvSpPr>
            <p:spPr>
              <a:xfrm>
                <a:off x="952500" y="4166118"/>
                <a:ext cx="2834302" cy="246221"/>
              </a:xfrm>
              <a:prstGeom prst="rect">
                <a:avLst/>
              </a:prstGeom>
              <a:blipFill>
                <a:blip r:embed="rId6"/>
                <a:stretch>
                  <a:fillRect l="-1720" t="-26829" r="-1935"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84EFB00-71C2-42B5-B822-BFB24A36661F}"/>
                  </a:ext>
                </a:extLst>
              </p:cNvPr>
              <p:cNvSpPr txBox="1"/>
              <p:nvPr/>
            </p:nvSpPr>
            <p:spPr>
              <a:xfrm>
                <a:off x="952500" y="4505131"/>
                <a:ext cx="2879186"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FF"/>
                        </a:solidFill>
                        <a:latin typeface="Cambria Math" panose="02040503050406030204" pitchFamily="18" charset="0"/>
                        <a:ea typeface="Cambria Math" panose="02040503050406030204" pitchFamily="18" charset="0"/>
                      </a:rPr>
                      <m:t>𝑒𝑟𝑟𝑜𝑟</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6617</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17</m:t>
                    </m:r>
                  </m:oMath>
                </a14:m>
                <a:r>
                  <a:rPr lang="es-AR" sz="1600" i="1" dirty="0">
                    <a:solidFill>
                      <a:srgbClr val="FF00FF"/>
                    </a:solidFill>
                    <a:latin typeface="Cambria Math" panose="02040503050406030204" pitchFamily="18" charset="0"/>
                    <a:ea typeface="Cambria Math" panose="02040503050406030204" pitchFamily="18" charset="0"/>
                  </a:rPr>
                  <a:t>* </a:t>
                </a:r>
                <a:r>
                  <a:rPr lang="es-AR" sz="1600" i="1" dirty="0" err="1">
                    <a:solidFill>
                      <a:srgbClr val="FF00FF"/>
                    </a:solidFill>
                    <a:latin typeface="Cambria Math" panose="02040503050406030204" pitchFamily="18" charset="0"/>
                    <a:ea typeface="Cambria Math" panose="02040503050406030204" pitchFamily="18" charset="0"/>
                  </a:rPr>
                  <a:t>nDof</a:t>
                </a:r>
                <a:r>
                  <a:rPr lang="es-AR" sz="1600" i="1" dirty="0">
                    <a:solidFill>
                      <a:srgbClr val="FF00FF"/>
                    </a:solidFill>
                    <a:latin typeface="Cambria Math" panose="02040503050406030204" pitchFamily="18" charset="0"/>
                    <a:ea typeface="Cambria Math" panose="02040503050406030204" pitchFamily="18" charset="0"/>
                  </a:rPr>
                  <a:t>  </a:t>
                </a:r>
                <a:r>
                  <a:rPr lang="es-AR" sz="1600" i="1" baseline="30000" dirty="0">
                    <a:solidFill>
                      <a:srgbClr val="FF00FF"/>
                    </a:solidFill>
                    <a:latin typeface="Cambria Math" panose="02040503050406030204" pitchFamily="18" charset="0"/>
                    <a:ea typeface="Cambria Math" panose="02040503050406030204" pitchFamily="18" charset="0"/>
                  </a:rPr>
                  <a:t>-1,4461</a:t>
                </a:r>
              </a:p>
            </p:txBody>
          </p:sp>
        </mc:Choice>
        <mc:Fallback>
          <p:sp>
            <p:nvSpPr>
              <p:cNvPr id="13" name="TextBox 12">
                <a:extLst>
                  <a:ext uri="{FF2B5EF4-FFF2-40B4-BE49-F238E27FC236}">
                    <a16:creationId xmlns:a16="http://schemas.microsoft.com/office/drawing/2014/main" id="{984EFB00-71C2-42B5-B822-BFB24A36661F}"/>
                  </a:ext>
                </a:extLst>
              </p:cNvPr>
              <p:cNvSpPr txBox="1">
                <a:spLocks noRot="1" noChangeAspect="1" noMove="1" noResize="1" noEditPoints="1" noAdjustHandles="1" noChangeArrowheads="1" noChangeShapeType="1" noTextEdit="1"/>
              </p:cNvSpPr>
              <p:nvPr/>
            </p:nvSpPr>
            <p:spPr>
              <a:xfrm>
                <a:off x="952500" y="4505131"/>
                <a:ext cx="2879186" cy="246221"/>
              </a:xfrm>
              <a:prstGeom prst="rect">
                <a:avLst/>
              </a:prstGeom>
              <a:blipFill>
                <a:blip r:embed="rId7"/>
                <a:stretch>
                  <a:fillRect l="-1691" t="-27500" r="-211" b="-50000"/>
                </a:stretch>
              </a:blipFill>
            </p:spPr>
            <p:txBody>
              <a:bodyPr/>
              <a:lstStyle/>
              <a:p>
                <a:r>
                  <a:rPr lang="es-AR">
                    <a:noFill/>
                  </a:rPr>
                  <a:t> </a:t>
                </a:r>
              </a:p>
            </p:txBody>
          </p:sp>
        </mc:Fallback>
      </mc:AlternateContent>
      <p:pic>
        <p:nvPicPr>
          <p:cNvPr id="14" name="Picture 13">
            <a:extLst>
              <a:ext uri="{FF2B5EF4-FFF2-40B4-BE49-F238E27FC236}">
                <a16:creationId xmlns:a16="http://schemas.microsoft.com/office/drawing/2014/main" id="{FFC08162-EE44-4228-BD87-B1EDFF27882B}"/>
              </a:ext>
            </a:extLst>
          </p:cNvPr>
          <p:cNvPicPr>
            <a:picLocks noChangeAspect="1"/>
          </p:cNvPicPr>
          <p:nvPr/>
        </p:nvPicPr>
        <p:blipFill>
          <a:blip r:embed="rId8"/>
          <a:stretch>
            <a:fillRect/>
          </a:stretch>
        </p:blipFill>
        <p:spPr>
          <a:xfrm>
            <a:off x="4094956" y="1790700"/>
            <a:ext cx="7125494" cy="4476750"/>
          </a:xfrm>
          <a:prstGeom prst="rect">
            <a:avLst/>
          </a:prstGeom>
        </p:spPr>
      </p:pic>
    </p:spTree>
    <p:extLst>
      <p:ext uri="{BB962C8B-B14F-4D97-AF65-F5344CB8AC3E}">
        <p14:creationId xmlns:p14="http://schemas.microsoft.com/office/powerpoint/2010/main" val="270852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D3D9-FE09-4F12-9F99-7A9608E9BD12}"/>
              </a:ext>
            </a:extLst>
          </p:cNvPr>
          <p:cNvSpPr>
            <a:spLocks noGrp="1"/>
          </p:cNvSpPr>
          <p:nvPr>
            <p:ph type="title"/>
          </p:nvPr>
        </p:nvSpPr>
        <p:spPr>
          <a:xfrm>
            <a:off x="1097280" y="286603"/>
            <a:ext cx="10199370" cy="1450757"/>
          </a:xfrm>
        </p:spPr>
        <p:txBody>
          <a:bodyPr/>
          <a:lstStyle/>
          <a:p>
            <a:r>
              <a:rPr lang="es-AR" dirty="0"/>
              <a:t>Análisis Preliminar</a:t>
            </a:r>
          </a:p>
        </p:txBody>
      </p:sp>
      <p:sp>
        <p:nvSpPr>
          <p:cNvPr id="3" name="Content Placeholder 2">
            <a:extLst>
              <a:ext uri="{FF2B5EF4-FFF2-40B4-BE49-F238E27FC236}">
                <a16:creationId xmlns:a16="http://schemas.microsoft.com/office/drawing/2014/main" id="{605FF408-555A-4E78-8445-DC90ED83EBF6}"/>
              </a:ext>
            </a:extLst>
          </p:cNvPr>
          <p:cNvSpPr>
            <a:spLocks noGrp="1"/>
          </p:cNvSpPr>
          <p:nvPr>
            <p:ph idx="1"/>
          </p:nvPr>
        </p:nvSpPr>
        <p:spPr/>
        <p:txBody>
          <a:bodyPr/>
          <a:lstStyle/>
          <a:p>
            <a:pPr>
              <a:buFont typeface="Courier New" panose="02070309020205020404" pitchFamily="49" charset="0"/>
              <a:buChar char="o"/>
            </a:pPr>
            <a:r>
              <a:rPr lang="es-AR" dirty="0"/>
              <a:t> Considerando sólo elementos con energía de deformación mayor al promedio:</a:t>
            </a:r>
          </a:p>
        </p:txBody>
      </p:sp>
      <p:pic>
        <p:nvPicPr>
          <p:cNvPr id="4" name="Shape 76">
            <a:extLst>
              <a:ext uri="{FF2B5EF4-FFF2-40B4-BE49-F238E27FC236}">
                <a16:creationId xmlns:a16="http://schemas.microsoft.com/office/drawing/2014/main" id="{394C25FB-CDBA-491D-B199-AEA910E86BB2}"/>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12" name="Picture 11">
            <a:extLst>
              <a:ext uri="{FF2B5EF4-FFF2-40B4-BE49-F238E27FC236}">
                <a16:creationId xmlns:a16="http://schemas.microsoft.com/office/drawing/2014/main" id="{0D74F86C-ED8F-4AA7-BBA6-35E0D06A089F}"/>
              </a:ext>
            </a:extLst>
          </p:cNvPr>
          <p:cNvPicPr>
            <a:picLocks noChangeAspect="1"/>
          </p:cNvPicPr>
          <p:nvPr/>
        </p:nvPicPr>
        <p:blipFill>
          <a:blip r:embed="rId3"/>
          <a:stretch>
            <a:fillRect/>
          </a:stretch>
        </p:blipFill>
        <p:spPr>
          <a:xfrm>
            <a:off x="2862263" y="2203599"/>
            <a:ext cx="6467474" cy="2149326"/>
          </a:xfrm>
          <a:prstGeom prst="rect">
            <a:avLst/>
          </a:prstGeom>
        </p:spPr>
      </p:pic>
      <p:pic>
        <p:nvPicPr>
          <p:cNvPr id="13" name="Picture 12">
            <a:extLst>
              <a:ext uri="{FF2B5EF4-FFF2-40B4-BE49-F238E27FC236}">
                <a16:creationId xmlns:a16="http://schemas.microsoft.com/office/drawing/2014/main" id="{5D602A76-EEE8-404B-9785-B4E32C50EB5F}"/>
              </a:ext>
            </a:extLst>
          </p:cNvPr>
          <p:cNvPicPr>
            <a:picLocks noChangeAspect="1"/>
          </p:cNvPicPr>
          <p:nvPr/>
        </p:nvPicPr>
        <p:blipFill>
          <a:blip r:embed="rId4"/>
          <a:stretch>
            <a:fillRect/>
          </a:stretch>
        </p:blipFill>
        <p:spPr>
          <a:xfrm>
            <a:off x="2876550" y="4376760"/>
            <a:ext cx="6172200" cy="1904977"/>
          </a:xfrm>
          <a:prstGeom prst="rect">
            <a:avLst/>
          </a:prstGeom>
        </p:spPr>
      </p:pic>
    </p:spTree>
    <p:extLst>
      <p:ext uri="{BB962C8B-B14F-4D97-AF65-F5344CB8AC3E}">
        <p14:creationId xmlns:p14="http://schemas.microsoft.com/office/powerpoint/2010/main" val="307326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4BAF92-2DAD-4E95-A160-E62970D2F2E8}"/>
              </a:ext>
            </a:extLst>
          </p:cNvPr>
          <p:cNvSpPr>
            <a:spLocks noGrp="1"/>
          </p:cNvSpPr>
          <p:nvPr>
            <p:ph type="title"/>
          </p:nvPr>
        </p:nvSpPr>
        <p:spPr/>
        <p:txBody>
          <a:bodyPr/>
          <a:lstStyle/>
          <a:p>
            <a:r>
              <a:rPr lang="es-AR" dirty="0"/>
              <a:t>Análisis de Tensiones</a:t>
            </a:r>
          </a:p>
        </p:txBody>
      </p:sp>
      <p:sp>
        <p:nvSpPr>
          <p:cNvPr id="5" name="Text Placeholder 4">
            <a:extLst>
              <a:ext uri="{FF2B5EF4-FFF2-40B4-BE49-F238E27FC236}">
                <a16:creationId xmlns:a16="http://schemas.microsoft.com/office/drawing/2014/main" id="{8D5AF444-32B2-4D21-9DB7-CF9DE47B42C0}"/>
              </a:ext>
            </a:extLst>
          </p:cNvPr>
          <p:cNvSpPr>
            <a:spLocks noGrp="1"/>
          </p:cNvSpPr>
          <p:nvPr>
            <p:ph type="body" idx="1"/>
          </p:nvPr>
        </p:nvSpPr>
        <p:spPr/>
        <p:txBody>
          <a:bodyPr/>
          <a:lstStyle/>
          <a:p>
            <a:r>
              <a:rPr lang="es-AR" dirty="0"/>
              <a:t>Obtención de un error menor a 10</a:t>
            </a:r>
            <a:r>
              <a:rPr lang="es-AR" sz="2800" baseline="30000" dirty="0"/>
              <a:t>-5</a:t>
            </a:r>
            <a:endParaRPr lang="es-AR" baseline="30000" dirty="0"/>
          </a:p>
        </p:txBody>
      </p:sp>
      <p:pic>
        <p:nvPicPr>
          <p:cNvPr id="6" name="Shape 76">
            <a:extLst>
              <a:ext uri="{FF2B5EF4-FFF2-40B4-BE49-F238E27FC236}">
                <a16:creationId xmlns:a16="http://schemas.microsoft.com/office/drawing/2014/main" id="{879880E7-2AA6-4D55-9D91-83F753219273}"/>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190622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981C-9836-46AC-BBE8-2EFE466121C0}"/>
              </a:ext>
            </a:extLst>
          </p:cNvPr>
          <p:cNvSpPr>
            <a:spLocks noGrp="1"/>
          </p:cNvSpPr>
          <p:nvPr>
            <p:ph type="title"/>
          </p:nvPr>
        </p:nvSpPr>
        <p:spPr/>
        <p:txBody>
          <a:bodyPr/>
          <a:lstStyle/>
          <a:p>
            <a:r>
              <a:rPr lang="es-AR" dirty="0"/>
              <a:t>Análisis de Tensiones</a:t>
            </a:r>
          </a:p>
        </p:txBody>
      </p:sp>
      <p:sp>
        <p:nvSpPr>
          <p:cNvPr id="3" name="Content Placeholder 2">
            <a:extLst>
              <a:ext uri="{FF2B5EF4-FFF2-40B4-BE49-F238E27FC236}">
                <a16:creationId xmlns:a16="http://schemas.microsoft.com/office/drawing/2014/main" id="{01DE7DB9-8006-42A8-B8C3-5E4D663560D8}"/>
              </a:ext>
            </a:extLst>
          </p:cNvPr>
          <p:cNvSpPr>
            <a:spLocks noGrp="1"/>
          </p:cNvSpPr>
          <p:nvPr>
            <p:ph idx="1"/>
          </p:nvPr>
        </p:nvSpPr>
        <p:spPr/>
        <p:txBody>
          <a:bodyPr/>
          <a:lstStyle/>
          <a:p>
            <a:pPr>
              <a:buFont typeface="Courier New" panose="02070309020205020404" pitchFamily="49" charset="0"/>
              <a:buChar char="o"/>
            </a:pPr>
            <a:r>
              <a:rPr lang="es-AR" dirty="0"/>
              <a:t> Se utilizó material ortótropo (E</a:t>
            </a:r>
            <a:r>
              <a:rPr lang="es-AR" sz="2400" baseline="-25000" dirty="0"/>
              <a:t>1</a:t>
            </a:r>
            <a:r>
              <a:rPr lang="es-AR" dirty="0"/>
              <a:t>=150GPa, E</a:t>
            </a:r>
            <a:r>
              <a:rPr lang="es-AR" sz="2400" baseline="-25000" dirty="0"/>
              <a:t>2</a:t>
            </a:r>
            <a:r>
              <a:rPr lang="es-AR" dirty="0"/>
              <a:t>=180GPa, E</a:t>
            </a:r>
            <a:r>
              <a:rPr lang="es-AR" sz="2400" baseline="-25000" dirty="0"/>
              <a:t>3</a:t>
            </a:r>
            <a:r>
              <a:rPr lang="es-AR" dirty="0"/>
              <a:t>=200GPa, </a:t>
            </a:r>
            <a:r>
              <a:rPr lang="el-GR" dirty="0"/>
              <a:t>α</a:t>
            </a:r>
            <a:r>
              <a:rPr lang="es-AR" dirty="0"/>
              <a:t> =45°, G=75GPa, </a:t>
            </a:r>
            <a:r>
              <a:rPr lang="el-GR" dirty="0"/>
              <a:t>ν</a:t>
            </a:r>
            <a:r>
              <a:rPr lang="es-AR" dirty="0"/>
              <a:t>=0.3)</a:t>
            </a:r>
          </a:p>
          <a:p>
            <a:pPr>
              <a:buFont typeface="Courier New" panose="02070309020205020404" pitchFamily="49" charset="0"/>
              <a:buChar char="o"/>
            </a:pPr>
            <a:r>
              <a:rPr lang="es-AR" dirty="0"/>
              <a:t> Se buscó realizar el análisis con un Error Global menor a 10</a:t>
            </a:r>
            <a:r>
              <a:rPr lang="es-AR" sz="2400" baseline="30000" dirty="0"/>
              <a:t>-5</a:t>
            </a:r>
          </a:p>
          <a:p>
            <a:pPr>
              <a:buFont typeface="Courier New" panose="02070309020205020404" pitchFamily="49" charset="0"/>
              <a:buChar char="o"/>
            </a:pPr>
            <a:r>
              <a:rPr lang="es-AR" dirty="0"/>
              <a:t> Se utilizó refinamiento p (aumentando el número de grados de libertad de cada elemento), r (cambiando la distribución de los elementos) y h (agregando elementos)</a:t>
            </a:r>
          </a:p>
        </p:txBody>
      </p:sp>
      <p:pic>
        <p:nvPicPr>
          <p:cNvPr id="4" name="Shape 76">
            <a:extLst>
              <a:ext uri="{FF2B5EF4-FFF2-40B4-BE49-F238E27FC236}">
                <a16:creationId xmlns:a16="http://schemas.microsoft.com/office/drawing/2014/main" id="{13FF18A0-431D-46AC-945C-EEAAA76DB961}"/>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621518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28D884-C357-4B4B-950B-72087BD9AFB9}"/>
              </a:ext>
            </a:extLst>
          </p:cNvPr>
          <p:cNvSpPr>
            <a:spLocks noGrp="1"/>
          </p:cNvSpPr>
          <p:nvPr>
            <p:ph type="title"/>
          </p:nvPr>
        </p:nvSpPr>
        <p:spPr>
          <a:xfrm>
            <a:off x="1048702" y="286603"/>
            <a:ext cx="10295573" cy="1450757"/>
          </a:xfrm>
        </p:spPr>
        <p:txBody>
          <a:bodyPr/>
          <a:lstStyle/>
          <a:p>
            <a:r>
              <a:rPr lang="es-AR" dirty="0"/>
              <a:t>Análisis de Tensiones – Material Ortótropo</a:t>
            </a:r>
          </a:p>
        </p:txBody>
      </p:sp>
      <p:pic>
        <p:nvPicPr>
          <p:cNvPr id="5" name="Shape 76">
            <a:extLst>
              <a:ext uri="{FF2B5EF4-FFF2-40B4-BE49-F238E27FC236}">
                <a16:creationId xmlns:a16="http://schemas.microsoft.com/office/drawing/2014/main" id="{542BE93F-351A-49BF-A438-285B42D55BA8}"/>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
        <p:nvSpPr>
          <p:cNvPr id="6" name="Content Placeholder 2">
            <a:extLst>
              <a:ext uri="{FF2B5EF4-FFF2-40B4-BE49-F238E27FC236}">
                <a16:creationId xmlns:a16="http://schemas.microsoft.com/office/drawing/2014/main" id="{B5BA7A71-D3BD-47F0-8993-E878E7D1578B}"/>
              </a:ext>
            </a:extLst>
          </p:cNvPr>
          <p:cNvSpPr>
            <a:spLocks noGrp="1"/>
          </p:cNvSpPr>
          <p:nvPr>
            <p:ph idx="1"/>
          </p:nvPr>
        </p:nvSpPr>
        <p:spPr>
          <a:xfrm>
            <a:off x="1097280" y="1845734"/>
            <a:ext cx="10058400" cy="4023360"/>
          </a:xfrm>
        </p:spPr>
        <p:txBody>
          <a:bodyPr/>
          <a:lstStyle/>
          <a:p>
            <a:pPr>
              <a:buFont typeface="Courier New" panose="02070309020205020404" pitchFamily="49" charset="0"/>
              <a:buChar char="o"/>
            </a:pPr>
            <a:r>
              <a:rPr lang="es-AR" dirty="0"/>
              <a:t> Un material ortótropo es un material anisótropo con tres planos de simetría.</a:t>
            </a:r>
          </a:p>
        </p:txBody>
      </p:sp>
      <p:pic>
        <p:nvPicPr>
          <p:cNvPr id="7" name="Picture 6">
            <a:extLst>
              <a:ext uri="{FF2B5EF4-FFF2-40B4-BE49-F238E27FC236}">
                <a16:creationId xmlns:a16="http://schemas.microsoft.com/office/drawing/2014/main" id="{B54C4B21-E441-4336-A118-B6DC32BE46E2}"/>
              </a:ext>
            </a:extLst>
          </p:cNvPr>
          <p:cNvPicPr>
            <a:picLocks noChangeAspect="1"/>
          </p:cNvPicPr>
          <p:nvPr/>
        </p:nvPicPr>
        <p:blipFill>
          <a:blip r:embed="rId3"/>
          <a:stretch>
            <a:fillRect/>
          </a:stretch>
        </p:blipFill>
        <p:spPr>
          <a:xfrm>
            <a:off x="344424" y="2981325"/>
            <a:ext cx="5029200" cy="2038350"/>
          </a:xfrm>
          <a:prstGeom prst="rect">
            <a:avLst/>
          </a:prstGeom>
        </p:spPr>
      </p:pic>
      <p:pic>
        <p:nvPicPr>
          <p:cNvPr id="8" name="Picture 7">
            <a:extLst>
              <a:ext uri="{FF2B5EF4-FFF2-40B4-BE49-F238E27FC236}">
                <a16:creationId xmlns:a16="http://schemas.microsoft.com/office/drawing/2014/main" id="{BC805032-2FE6-4667-BB17-EA47044F460F}"/>
              </a:ext>
            </a:extLst>
          </p:cNvPr>
          <p:cNvPicPr>
            <a:picLocks noChangeAspect="1"/>
          </p:cNvPicPr>
          <p:nvPr/>
        </p:nvPicPr>
        <p:blipFill>
          <a:blip r:embed="rId4"/>
          <a:stretch>
            <a:fillRect/>
          </a:stretch>
        </p:blipFill>
        <p:spPr>
          <a:xfrm>
            <a:off x="6873621" y="3000375"/>
            <a:ext cx="5010150" cy="2000250"/>
          </a:xfrm>
          <a:prstGeom prst="rect">
            <a:avLst/>
          </a:prstGeom>
        </p:spPr>
      </p:pic>
      <p:sp>
        <p:nvSpPr>
          <p:cNvPr id="9" name="Arrow: Right 8">
            <a:extLst>
              <a:ext uri="{FF2B5EF4-FFF2-40B4-BE49-F238E27FC236}">
                <a16:creationId xmlns:a16="http://schemas.microsoft.com/office/drawing/2014/main" id="{B5B3788E-91E5-4DB2-9783-21852B4F9F3C}"/>
              </a:ext>
            </a:extLst>
          </p:cNvPr>
          <p:cNvSpPr/>
          <p:nvPr/>
        </p:nvSpPr>
        <p:spPr>
          <a:xfrm>
            <a:off x="5719762" y="3852862"/>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TextBox 9">
            <a:extLst>
              <a:ext uri="{FF2B5EF4-FFF2-40B4-BE49-F238E27FC236}">
                <a16:creationId xmlns:a16="http://schemas.microsoft.com/office/drawing/2014/main" id="{33A8E0E4-8899-4D4D-B3D4-56F3DA4F8E1E}"/>
              </a:ext>
            </a:extLst>
          </p:cNvPr>
          <p:cNvSpPr txBox="1"/>
          <p:nvPr/>
        </p:nvSpPr>
        <p:spPr>
          <a:xfrm>
            <a:off x="1014984" y="5266944"/>
            <a:ext cx="3822192" cy="369332"/>
          </a:xfrm>
          <a:prstGeom prst="rect">
            <a:avLst/>
          </a:prstGeom>
          <a:noFill/>
        </p:spPr>
        <p:txBody>
          <a:bodyPr wrap="square" rtlCol="0">
            <a:spAutoFit/>
          </a:bodyPr>
          <a:lstStyle/>
          <a:p>
            <a:r>
              <a:rPr lang="es-AR" dirty="0"/>
              <a:t>21 constantes elásticas independientes</a:t>
            </a:r>
          </a:p>
        </p:txBody>
      </p:sp>
      <p:sp>
        <p:nvSpPr>
          <p:cNvPr id="11" name="TextBox 10">
            <a:extLst>
              <a:ext uri="{FF2B5EF4-FFF2-40B4-BE49-F238E27FC236}">
                <a16:creationId xmlns:a16="http://schemas.microsoft.com/office/drawing/2014/main" id="{682781F9-860D-4971-8C08-BD75622A7433}"/>
              </a:ext>
            </a:extLst>
          </p:cNvPr>
          <p:cNvSpPr txBox="1"/>
          <p:nvPr/>
        </p:nvSpPr>
        <p:spPr>
          <a:xfrm>
            <a:off x="7677912" y="5273040"/>
            <a:ext cx="3822192" cy="369332"/>
          </a:xfrm>
          <a:prstGeom prst="rect">
            <a:avLst/>
          </a:prstGeom>
          <a:noFill/>
        </p:spPr>
        <p:txBody>
          <a:bodyPr wrap="square" rtlCol="0">
            <a:spAutoFit/>
          </a:bodyPr>
          <a:lstStyle/>
          <a:p>
            <a:r>
              <a:rPr lang="es-AR" dirty="0"/>
              <a:t>9 constantes elásticas independientes</a:t>
            </a:r>
          </a:p>
        </p:txBody>
      </p:sp>
    </p:spTree>
    <p:extLst>
      <p:ext uri="{BB962C8B-B14F-4D97-AF65-F5344CB8AC3E}">
        <p14:creationId xmlns:p14="http://schemas.microsoft.com/office/powerpoint/2010/main" val="56482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0CF4-021E-4D1D-97E8-3CB2EDE26051}"/>
              </a:ext>
            </a:extLst>
          </p:cNvPr>
          <p:cNvSpPr>
            <a:spLocks noGrp="1"/>
          </p:cNvSpPr>
          <p:nvPr>
            <p:ph type="title"/>
          </p:nvPr>
        </p:nvSpPr>
        <p:spPr/>
        <p:txBody>
          <a:bodyPr/>
          <a:lstStyle/>
          <a:p>
            <a:r>
              <a:rPr lang="es-AR" dirty="0" err="1"/>
              <a:t>Hipótesis</a:t>
            </a:r>
            <a:endParaRPr lang="es-AR" dirty="0"/>
          </a:p>
        </p:txBody>
      </p:sp>
      <p:sp>
        <p:nvSpPr>
          <p:cNvPr id="3" name="Content Placeholder 2">
            <a:extLst>
              <a:ext uri="{FF2B5EF4-FFF2-40B4-BE49-F238E27FC236}">
                <a16:creationId xmlns:a16="http://schemas.microsoft.com/office/drawing/2014/main" id="{744E9D68-14F7-493A-93D3-2D09C85CA913}"/>
              </a:ext>
            </a:extLst>
          </p:cNvPr>
          <p:cNvSpPr>
            <a:spLocks noGrp="1"/>
          </p:cNvSpPr>
          <p:nvPr>
            <p:ph idx="1"/>
          </p:nvPr>
        </p:nvSpPr>
        <p:spPr>
          <a:xfrm>
            <a:off x="1097280" y="2677886"/>
            <a:ext cx="10058400" cy="3191208"/>
          </a:xfrm>
        </p:spPr>
        <p:txBody>
          <a:bodyPr>
            <a:normAutofit/>
          </a:bodyPr>
          <a:lstStyle/>
          <a:p>
            <a:pPr>
              <a:buFont typeface="Courier New" panose="02070309020205020404" pitchFamily="49" charset="0"/>
              <a:buChar char="o"/>
            </a:pPr>
            <a:r>
              <a:rPr lang="es-AR" sz="2400" dirty="0"/>
              <a:t> Material ortótropo/isótropo, homogéneo, elástico y lineal </a:t>
            </a:r>
          </a:p>
          <a:p>
            <a:pPr>
              <a:buFont typeface="Courier New" panose="02070309020205020404" pitchFamily="49" charset="0"/>
              <a:buChar char="o"/>
            </a:pPr>
            <a:r>
              <a:rPr lang="es-AR" sz="2400" dirty="0"/>
              <a:t> Pequeños desplazamientos y deformaciones</a:t>
            </a:r>
          </a:p>
          <a:p>
            <a:pPr>
              <a:buFont typeface="Courier New" panose="02070309020205020404" pitchFamily="49" charset="0"/>
              <a:buChar char="o"/>
            </a:pPr>
            <a:r>
              <a:rPr lang="es-AR" sz="2400" dirty="0"/>
              <a:t> Apoyos ideales</a:t>
            </a:r>
          </a:p>
          <a:p>
            <a:pPr>
              <a:buFont typeface="Courier New" panose="02070309020205020404" pitchFamily="49" charset="0"/>
              <a:buChar char="o"/>
            </a:pPr>
            <a:r>
              <a:rPr lang="es-AR" sz="2400" dirty="0"/>
              <a:t> Estado plano de tensión</a:t>
            </a:r>
          </a:p>
          <a:p>
            <a:pPr>
              <a:buFont typeface="Courier New" panose="02070309020205020404" pitchFamily="49" charset="0"/>
              <a:buChar char="o"/>
            </a:pPr>
            <a:r>
              <a:rPr lang="es-AR" sz="2400" dirty="0"/>
              <a:t> Espesor unitario</a:t>
            </a:r>
          </a:p>
        </p:txBody>
      </p:sp>
      <p:pic>
        <p:nvPicPr>
          <p:cNvPr id="4" name="Shape 76">
            <a:extLst>
              <a:ext uri="{FF2B5EF4-FFF2-40B4-BE49-F238E27FC236}">
                <a16:creationId xmlns:a16="http://schemas.microsoft.com/office/drawing/2014/main" id="{65FD77D8-D6AA-40DE-A306-3483B82FBB20}"/>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687769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BE6C-9076-48CA-8B87-84A4B6953CB8}"/>
              </a:ext>
            </a:extLst>
          </p:cNvPr>
          <p:cNvSpPr>
            <a:spLocks noGrp="1"/>
          </p:cNvSpPr>
          <p:nvPr>
            <p:ph type="title"/>
          </p:nvPr>
        </p:nvSpPr>
        <p:spPr>
          <a:xfrm>
            <a:off x="1048702" y="286603"/>
            <a:ext cx="10295573" cy="1450757"/>
          </a:xfrm>
        </p:spPr>
        <p:txBody>
          <a:bodyPr/>
          <a:lstStyle/>
          <a:p>
            <a:r>
              <a:rPr lang="es-AR" dirty="0"/>
              <a:t>Análisis de Tensiones – Material Ortótropo</a:t>
            </a:r>
          </a:p>
        </p:txBody>
      </p:sp>
      <p:pic>
        <p:nvPicPr>
          <p:cNvPr id="4" name="Shape 76">
            <a:extLst>
              <a:ext uri="{FF2B5EF4-FFF2-40B4-BE49-F238E27FC236}">
                <a16:creationId xmlns:a16="http://schemas.microsoft.com/office/drawing/2014/main" id="{1BA7C41B-54F3-4746-90F8-4DA8B1B2423C}"/>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5" name="Picture 4">
            <a:extLst>
              <a:ext uri="{FF2B5EF4-FFF2-40B4-BE49-F238E27FC236}">
                <a16:creationId xmlns:a16="http://schemas.microsoft.com/office/drawing/2014/main" id="{B8A833DA-C607-4B4F-908D-4B24B24C6FDB}"/>
              </a:ext>
            </a:extLst>
          </p:cNvPr>
          <p:cNvPicPr>
            <a:picLocks noChangeAspect="1"/>
          </p:cNvPicPr>
          <p:nvPr/>
        </p:nvPicPr>
        <p:blipFill>
          <a:blip r:embed="rId3"/>
          <a:stretch>
            <a:fillRect/>
          </a:stretch>
        </p:blipFill>
        <p:spPr>
          <a:xfrm>
            <a:off x="1571625" y="2781300"/>
            <a:ext cx="2247900" cy="1295400"/>
          </a:xfrm>
          <a:prstGeom prst="rect">
            <a:avLst/>
          </a:prstGeom>
        </p:spPr>
      </p:pic>
      <p:pic>
        <p:nvPicPr>
          <p:cNvPr id="6" name="Picture 5">
            <a:extLst>
              <a:ext uri="{FF2B5EF4-FFF2-40B4-BE49-F238E27FC236}">
                <a16:creationId xmlns:a16="http://schemas.microsoft.com/office/drawing/2014/main" id="{F87F891E-9BD5-411C-9F98-C71EE04E479A}"/>
              </a:ext>
            </a:extLst>
          </p:cNvPr>
          <p:cNvPicPr>
            <a:picLocks noChangeAspect="1"/>
          </p:cNvPicPr>
          <p:nvPr/>
        </p:nvPicPr>
        <p:blipFill>
          <a:blip r:embed="rId4"/>
          <a:stretch>
            <a:fillRect/>
          </a:stretch>
        </p:blipFill>
        <p:spPr>
          <a:xfrm>
            <a:off x="4576762" y="2609850"/>
            <a:ext cx="4848225" cy="1638300"/>
          </a:xfrm>
          <a:prstGeom prst="rect">
            <a:avLst/>
          </a:prstGeom>
        </p:spPr>
      </p:pic>
      <p:pic>
        <p:nvPicPr>
          <p:cNvPr id="7" name="Picture 6">
            <a:extLst>
              <a:ext uri="{FF2B5EF4-FFF2-40B4-BE49-F238E27FC236}">
                <a16:creationId xmlns:a16="http://schemas.microsoft.com/office/drawing/2014/main" id="{97C73791-9B64-4980-9B93-5331482C943E}"/>
              </a:ext>
            </a:extLst>
          </p:cNvPr>
          <p:cNvPicPr>
            <a:picLocks noChangeAspect="1"/>
          </p:cNvPicPr>
          <p:nvPr/>
        </p:nvPicPr>
        <p:blipFill>
          <a:blip r:embed="rId5"/>
          <a:stretch>
            <a:fillRect/>
          </a:stretch>
        </p:blipFill>
        <p:spPr>
          <a:xfrm>
            <a:off x="4695825" y="4576762"/>
            <a:ext cx="1028700" cy="733425"/>
          </a:xfrm>
          <a:prstGeom prst="rect">
            <a:avLst/>
          </a:prstGeom>
        </p:spPr>
      </p:pic>
      <p:sp>
        <p:nvSpPr>
          <p:cNvPr id="15" name="Content Placeholder 2">
            <a:extLst>
              <a:ext uri="{FF2B5EF4-FFF2-40B4-BE49-F238E27FC236}">
                <a16:creationId xmlns:a16="http://schemas.microsoft.com/office/drawing/2014/main" id="{D3307C93-76CD-4201-B9C4-4B1C2B84CCF1}"/>
              </a:ext>
            </a:extLst>
          </p:cNvPr>
          <p:cNvSpPr>
            <a:spLocks noGrp="1"/>
          </p:cNvSpPr>
          <p:nvPr>
            <p:ph idx="1"/>
          </p:nvPr>
        </p:nvSpPr>
        <p:spPr>
          <a:xfrm>
            <a:off x="1097280" y="1845734"/>
            <a:ext cx="10058400" cy="4023360"/>
          </a:xfrm>
        </p:spPr>
        <p:txBody>
          <a:bodyPr/>
          <a:lstStyle/>
          <a:p>
            <a:pPr>
              <a:buFont typeface="Courier New" panose="02070309020205020404" pitchFamily="49" charset="0"/>
              <a:buChar char="o"/>
            </a:pPr>
            <a:r>
              <a:rPr lang="es-AR" dirty="0"/>
              <a:t> Relación constitutiva en un estado plano de tensión:</a:t>
            </a:r>
          </a:p>
        </p:txBody>
      </p:sp>
    </p:spTree>
    <p:extLst>
      <p:ext uri="{BB962C8B-B14F-4D97-AF65-F5344CB8AC3E}">
        <p14:creationId xmlns:p14="http://schemas.microsoft.com/office/powerpoint/2010/main" val="776275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F3CD59-99D5-40AE-9CEE-B658A2637151}"/>
              </a:ext>
            </a:extLst>
          </p:cNvPr>
          <p:cNvPicPr>
            <a:picLocks noChangeAspect="1"/>
          </p:cNvPicPr>
          <p:nvPr/>
        </p:nvPicPr>
        <p:blipFill>
          <a:blip r:embed="rId2"/>
          <a:stretch>
            <a:fillRect/>
          </a:stretch>
        </p:blipFill>
        <p:spPr>
          <a:xfrm>
            <a:off x="1247013" y="4614862"/>
            <a:ext cx="1809750" cy="504825"/>
          </a:xfrm>
          <a:prstGeom prst="rect">
            <a:avLst/>
          </a:prstGeom>
        </p:spPr>
      </p:pic>
      <p:pic>
        <p:nvPicPr>
          <p:cNvPr id="5" name="Picture 4">
            <a:extLst>
              <a:ext uri="{FF2B5EF4-FFF2-40B4-BE49-F238E27FC236}">
                <a16:creationId xmlns:a16="http://schemas.microsoft.com/office/drawing/2014/main" id="{2CDCBC12-BC1A-4256-B984-C9608764AAD5}"/>
              </a:ext>
            </a:extLst>
          </p:cNvPr>
          <p:cNvPicPr>
            <a:picLocks noChangeAspect="1"/>
          </p:cNvPicPr>
          <p:nvPr/>
        </p:nvPicPr>
        <p:blipFill>
          <a:blip r:embed="rId3"/>
          <a:stretch>
            <a:fillRect/>
          </a:stretch>
        </p:blipFill>
        <p:spPr>
          <a:xfrm>
            <a:off x="3437763" y="3429000"/>
            <a:ext cx="2895600" cy="1438275"/>
          </a:xfrm>
          <a:prstGeom prst="rect">
            <a:avLst/>
          </a:prstGeom>
        </p:spPr>
      </p:pic>
      <p:pic>
        <p:nvPicPr>
          <p:cNvPr id="6" name="Picture 5">
            <a:extLst>
              <a:ext uri="{FF2B5EF4-FFF2-40B4-BE49-F238E27FC236}">
                <a16:creationId xmlns:a16="http://schemas.microsoft.com/office/drawing/2014/main" id="{C6E4A4B7-CEDB-48FD-95A9-9589743C84F7}"/>
              </a:ext>
            </a:extLst>
          </p:cNvPr>
          <p:cNvPicPr>
            <a:picLocks noChangeAspect="1"/>
          </p:cNvPicPr>
          <p:nvPr/>
        </p:nvPicPr>
        <p:blipFill>
          <a:blip r:embed="rId4"/>
          <a:stretch>
            <a:fillRect/>
          </a:stretch>
        </p:blipFill>
        <p:spPr>
          <a:xfrm>
            <a:off x="3371088" y="4867275"/>
            <a:ext cx="3143250" cy="1447800"/>
          </a:xfrm>
          <a:prstGeom prst="rect">
            <a:avLst/>
          </a:prstGeom>
        </p:spPr>
      </p:pic>
      <p:pic>
        <p:nvPicPr>
          <p:cNvPr id="7" name="Picture 6">
            <a:extLst>
              <a:ext uri="{FF2B5EF4-FFF2-40B4-BE49-F238E27FC236}">
                <a16:creationId xmlns:a16="http://schemas.microsoft.com/office/drawing/2014/main" id="{AD895975-2FB9-4D26-9141-91E31E3FFD5C}"/>
              </a:ext>
            </a:extLst>
          </p:cNvPr>
          <p:cNvPicPr>
            <a:picLocks noChangeAspect="1"/>
          </p:cNvPicPr>
          <p:nvPr/>
        </p:nvPicPr>
        <p:blipFill>
          <a:blip r:embed="rId5"/>
          <a:stretch>
            <a:fillRect/>
          </a:stretch>
        </p:blipFill>
        <p:spPr>
          <a:xfrm>
            <a:off x="8280272" y="4152900"/>
            <a:ext cx="3258503" cy="1466850"/>
          </a:xfrm>
          <a:prstGeom prst="rect">
            <a:avLst/>
          </a:prstGeom>
        </p:spPr>
      </p:pic>
      <p:pic>
        <p:nvPicPr>
          <p:cNvPr id="8" name="Picture 7">
            <a:extLst>
              <a:ext uri="{FF2B5EF4-FFF2-40B4-BE49-F238E27FC236}">
                <a16:creationId xmlns:a16="http://schemas.microsoft.com/office/drawing/2014/main" id="{7EF775CF-FD6C-4DB6-9CD8-203F28786BF1}"/>
              </a:ext>
            </a:extLst>
          </p:cNvPr>
          <p:cNvPicPr>
            <a:picLocks noChangeAspect="1"/>
          </p:cNvPicPr>
          <p:nvPr/>
        </p:nvPicPr>
        <p:blipFill>
          <a:blip r:embed="rId6"/>
          <a:stretch>
            <a:fillRect/>
          </a:stretch>
        </p:blipFill>
        <p:spPr>
          <a:xfrm>
            <a:off x="4210431" y="2523363"/>
            <a:ext cx="1009650" cy="609600"/>
          </a:xfrm>
          <a:prstGeom prst="rect">
            <a:avLst/>
          </a:prstGeom>
        </p:spPr>
      </p:pic>
      <p:sp>
        <p:nvSpPr>
          <p:cNvPr id="9" name="Content Placeholder 2">
            <a:extLst>
              <a:ext uri="{FF2B5EF4-FFF2-40B4-BE49-F238E27FC236}">
                <a16:creationId xmlns:a16="http://schemas.microsoft.com/office/drawing/2014/main" id="{E3D3FD0D-EFC7-4868-AF17-84A649E13F67}"/>
              </a:ext>
            </a:extLst>
          </p:cNvPr>
          <p:cNvSpPr>
            <a:spLocks noGrp="1"/>
          </p:cNvSpPr>
          <p:nvPr>
            <p:ph idx="1"/>
          </p:nvPr>
        </p:nvSpPr>
        <p:spPr>
          <a:xfrm>
            <a:off x="1097280" y="1845734"/>
            <a:ext cx="10058400" cy="4023360"/>
          </a:xfrm>
        </p:spPr>
        <p:txBody>
          <a:bodyPr/>
          <a:lstStyle/>
          <a:p>
            <a:pPr>
              <a:buFont typeface="Courier New" panose="02070309020205020404" pitchFamily="49" charset="0"/>
              <a:buChar char="o"/>
            </a:pPr>
            <a:r>
              <a:rPr lang="es-AR" dirty="0"/>
              <a:t> Rotación de la matriz constitutiva:</a:t>
            </a:r>
          </a:p>
        </p:txBody>
      </p:sp>
      <p:sp>
        <p:nvSpPr>
          <p:cNvPr id="10" name="Arrow: Right 9">
            <a:extLst>
              <a:ext uri="{FF2B5EF4-FFF2-40B4-BE49-F238E27FC236}">
                <a16:creationId xmlns:a16="http://schemas.microsoft.com/office/drawing/2014/main" id="{F331B8D5-5C7F-48D4-89D2-6204C817CDD6}"/>
              </a:ext>
            </a:extLst>
          </p:cNvPr>
          <p:cNvSpPr/>
          <p:nvPr/>
        </p:nvSpPr>
        <p:spPr>
          <a:xfrm>
            <a:off x="7219188" y="4719637"/>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Shape 76">
            <a:extLst>
              <a:ext uri="{FF2B5EF4-FFF2-40B4-BE49-F238E27FC236}">
                <a16:creationId xmlns:a16="http://schemas.microsoft.com/office/drawing/2014/main" id="{A0CF7E90-41A4-47B2-AC8B-306DD698951B}"/>
              </a:ext>
            </a:extLst>
          </p:cNvPr>
          <p:cNvPicPr preferRelativeResize="0"/>
          <p:nvPr/>
        </p:nvPicPr>
        <p:blipFill>
          <a:blip r:embed="rId7">
            <a:alphaModFix/>
          </a:blip>
          <a:stretch>
            <a:fillRect/>
          </a:stretch>
        </p:blipFill>
        <p:spPr>
          <a:xfrm>
            <a:off x="10927398" y="0"/>
            <a:ext cx="1264602" cy="621599"/>
          </a:xfrm>
          <a:prstGeom prst="rect">
            <a:avLst/>
          </a:prstGeom>
          <a:noFill/>
          <a:ln>
            <a:noFill/>
          </a:ln>
        </p:spPr>
      </p:pic>
      <p:cxnSp>
        <p:nvCxnSpPr>
          <p:cNvPr id="24" name="Straight Connector 23">
            <a:extLst>
              <a:ext uri="{FF2B5EF4-FFF2-40B4-BE49-F238E27FC236}">
                <a16:creationId xmlns:a16="http://schemas.microsoft.com/office/drawing/2014/main" id="{2A8F635D-9F34-43DF-8F7C-9973607AA4DD}"/>
              </a:ext>
            </a:extLst>
          </p:cNvPr>
          <p:cNvCxnSpPr>
            <a:stCxn id="5" idx="1"/>
          </p:cNvCxnSpPr>
          <p:nvPr/>
        </p:nvCxnSpPr>
        <p:spPr>
          <a:xfrm flipH="1" flipV="1">
            <a:off x="1989963" y="4143375"/>
            <a:ext cx="1447800" cy="4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F350C2-16B7-4312-8465-808D15BF1B71}"/>
              </a:ext>
            </a:extLst>
          </p:cNvPr>
          <p:cNvCxnSpPr>
            <a:cxnSpLocks/>
          </p:cNvCxnSpPr>
          <p:nvPr/>
        </p:nvCxnSpPr>
        <p:spPr>
          <a:xfrm>
            <a:off x="1989963" y="4146363"/>
            <a:ext cx="0" cy="49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AFF48F0-76F3-4E9A-B88A-C9EF07350AF6}"/>
              </a:ext>
            </a:extLst>
          </p:cNvPr>
          <p:cNvCxnSpPr>
            <a:cxnSpLocks/>
          </p:cNvCxnSpPr>
          <p:nvPr/>
        </p:nvCxnSpPr>
        <p:spPr>
          <a:xfrm flipV="1">
            <a:off x="2805751" y="5107829"/>
            <a:ext cx="0" cy="47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6F0472-0407-4CEB-8A12-857D63B3ED02}"/>
              </a:ext>
            </a:extLst>
          </p:cNvPr>
          <p:cNvCxnSpPr>
            <a:cxnSpLocks/>
            <a:stCxn id="6" idx="1"/>
          </p:cNvCxnSpPr>
          <p:nvPr/>
        </p:nvCxnSpPr>
        <p:spPr>
          <a:xfrm flipH="1">
            <a:off x="2807806" y="5591175"/>
            <a:ext cx="56328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6164CEE5-505B-44E3-9556-4FCAB66C9946}"/>
              </a:ext>
            </a:extLst>
          </p:cNvPr>
          <p:cNvSpPr>
            <a:spLocks noGrp="1"/>
          </p:cNvSpPr>
          <p:nvPr>
            <p:ph type="title"/>
          </p:nvPr>
        </p:nvSpPr>
        <p:spPr>
          <a:xfrm>
            <a:off x="1048702" y="286603"/>
            <a:ext cx="10295573" cy="1450757"/>
          </a:xfrm>
        </p:spPr>
        <p:txBody>
          <a:bodyPr/>
          <a:lstStyle/>
          <a:p>
            <a:r>
              <a:rPr lang="es-AR" dirty="0"/>
              <a:t>Análisis de Tensiones – Material Ortótropo</a:t>
            </a:r>
          </a:p>
        </p:txBody>
      </p:sp>
      <p:pic>
        <p:nvPicPr>
          <p:cNvPr id="12" name="Picture 11">
            <a:extLst>
              <a:ext uri="{FF2B5EF4-FFF2-40B4-BE49-F238E27FC236}">
                <a16:creationId xmlns:a16="http://schemas.microsoft.com/office/drawing/2014/main" id="{4643D657-AC65-475A-A9EC-7AA0EDB4F73A}"/>
              </a:ext>
            </a:extLst>
          </p:cNvPr>
          <p:cNvPicPr>
            <a:picLocks noChangeAspect="1"/>
          </p:cNvPicPr>
          <p:nvPr/>
        </p:nvPicPr>
        <p:blipFill>
          <a:blip r:embed="rId8"/>
          <a:stretch>
            <a:fillRect/>
          </a:stretch>
        </p:blipFill>
        <p:spPr>
          <a:xfrm>
            <a:off x="134390" y="2221992"/>
            <a:ext cx="3841726" cy="1604772"/>
          </a:xfrm>
          <a:prstGeom prst="rect">
            <a:avLst/>
          </a:prstGeom>
        </p:spPr>
      </p:pic>
    </p:spTree>
    <p:extLst>
      <p:ext uri="{BB962C8B-B14F-4D97-AF65-F5344CB8AC3E}">
        <p14:creationId xmlns:p14="http://schemas.microsoft.com/office/powerpoint/2010/main" val="353351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220F5F-6A72-421C-A33A-41D2EB2893EE}"/>
              </a:ext>
            </a:extLst>
          </p:cNvPr>
          <p:cNvSpPr>
            <a:spLocks noGrp="1"/>
          </p:cNvSpPr>
          <p:nvPr>
            <p:ph type="title"/>
          </p:nvPr>
        </p:nvSpPr>
        <p:spPr>
          <a:xfrm>
            <a:off x="1085088" y="286603"/>
            <a:ext cx="10131552" cy="1450757"/>
          </a:xfrm>
        </p:spPr>
        <p:txBody>
          <a:bodyPr/>
          <a:lstStyle/>
          <a:p>
            <a:r>
              <a:rPr lang="es-AR" dirty="0"/>
              <a:t>Análisis de Tensiones – Convergencia en X</a:t>
            </a:r>
          </a:p>
        </p:txBody>
      </p:sp>
      <p:pic>
        <p:nvPicPr>
          <p:cNvPr id="9" name="Shape 76">
            <a:extLst>
              <a:ext uri="{FF2B5EF4-FFF2-40B4-BE49-F238E27FC236}">
                <a16:creationId xmlns:a16="http://schemas.microsoft.com/office/drawing/2014/main" id="{6055D918-AFDE-417D-925E-65D4964CD60F}"/>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10" name="Picture 9">
            <a:extLst>
              <a:ext uri="{FF2B5EF4-FFF2-40B4-BE49-F238E27FC236}">
                <a16:creationId xmlns:a16="http://schemas.microsoft.com/office/drawing/2014/main" id="{F434D641-9CF6-40F2-9FA6-5A19F548160D}"/>
              </a:ext>
            </a:extLst>
          </p:cNvPr>
          <p:cNvPicPr>
            <a:picLocks noChangeAspect="1"/>
          </p:cNvPicPr>
          <p:nvPr/>
        </p:nvPicPr>
        <p:blipFill>
          <a:blip r:embed="rId3"/>
          <a:stretch>
            <a:fillRect/>
          </a:stretch>
        </p:blipFill>
        <p:spPr>
          <a:xfrm>
            <a:off x="2391671" y="1828800"/>
            <a:ext cx="7408657" cy="4453128"/>
          </a:xfrm>
          <a:prstGeom prst="rect">
            <a:avLst/>
          </a:prstGeom>
        </p:spPr>
      </p:pic>
    </p:spTree>
    <p:extLst>
      <p:ext uri="{BB962C8B-B14F-4D97-AF65-F5344CB8AC3E}">
        <p14:creationId xmlns:p14="http://schemas.microsoft.com/office/powerpoint/2010/main" val="3909010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6A59CF2-5E4E-47AB-B2E8-F80FE349946F}"/>
              </a:ext>
            </a:extLst>
          </p:cNvPr>
          <p:cNvSpPr>
            <a:spLocks noGrp="1"/>
          </p:cNvSpPr>
          <p:nvPr>
            <p:ph type="title"/>
          </p:nvPr>
        </p:nvSpPr>
        <p:spPr>
          <a:xfrm>
            <a:off x="1085088" y="286603"/>
            <a:ext cx="10131552" cy="1450757"/>
          </a:xfrm>
        </p:spPr>
        <p:txBody>
          <a:bodyPr/>
          <a:lstStyle/>
          <a:p>
            <a:r>
              <a:rPr lang="es-AR" dirty="0"/>
              <a:t>Análisis de Tensiones – Convergencia en Y</a:t>
            </a:r>
          </a:p>
        </p:txBody>
      </p:sp>
      <p:pic>
        <p:nvPicPr>
          <p:cNvPr id="7" name="Shape 76">
            <a:extLst>
              <a:ext uri="{FF2B5EF4-FFF2-40B4-BE49-F238E27FC236}">
                <a16:creationId xmlns:a16="http://schemas.microsoft.com/office/drawing/2014/main" id="{641231BB-C4BD-4C5A-B65D-C2C6E8B399C1}"/>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8" name="Picture 7">
            <a:extLst>
              <a:ext uri="{FF2B5EF4-FFF2-40B4-BE49-F238E27FC236}">
                <a16:creationId xmlns:a16="http://schemas.microsoft.com/office/drawing/2014/main" id="{75A6218D-C67D-4726-996A-1B1AD3D0CD91}"/>
              </a:ext>
            </a:extLst>
          </p:cNvPr>
          <p:cNvPicPr>
            <a:picLocks noChangeAspect="1"/>
          </p:cNvPicPr>
          <p:nvPr/>
        </p:nvPicPr>
        <p:blipFill>
          <a:blip r:embed="rId3"/>
          <a:stretch>
            <a:fillRect/>
          </a:stretch>
        </p:blipFill>
        <p:spPr>
          <a:xfrm>
            <a:off x="2287422" y="1845782"/>
            <a:ext cx="7417952" cy="4427002"/>
          </a:xfrm>
          <a:prstGeom prst="rect">
            <a:avLst/>
          </a:prstGeom>
        </p:spPr>
      </p:pic>
    </p:spTree>
    <p:extLst>
      <p:ext uri="{BB962C8B-B14F-4D97-AF65-F5344CB8AC3E}">
        <p14:creationId xmlns:p14="http://schemas.microsoft.com/office/powerpoint/2010/main" val="62754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13C5C0D-2717-489B-9177-D00B46C3AAA8}"/>
              </a:ext>
            </a:extLst>
          </p:cNvPr>
          <p:cNvSpPr>
            <a:spLocks noGrp="1"/>
          </p:cNvSpPr>
          <p:nvPr>
            <p:ph type="title"/>
          </p:nvPr>
        </p:nvSpPr>
        <p:spPr>
          <a:xfrm>
            <a:off x="1033938" y="296128"/>
            <a:ext cx="10124123" cy="1450757"/>
          </a:xfrm>
        </p:spPr>
        <p:txBody>
          <a:bodyPr/>
          <a:lstStyle/>
          <a:p>
            <a:r>
              <a:rPr lang="es-AR" dirty="0"/>
              <a:t>Análisis de Tensiones – Malla Homogénea</a:t>
            </a:r>
          </a:p>
        </p:txBody>
      </p:sp>
      <p:pic>
        <p:nvPicPr>
          <p:cNvPr id="5" name="Shape 76">
            <a:extLst>
              <a:ext uri="{FF2B5EF4-FFF2-40B4-BE49-F238E27FC236}">
                <a16:creationId xmlns:a16="http://schemas.microsoft.com/office/drawing/2014/main" id="{091A3296-B1E4-4B93-8CE2-2FA1BEA45E3B}"/>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CC7B6F9-70AF-4992-9ABF-BA7B476AFD70}"/>
                  </a:ext>
                </a:extLst>
              </p:cNvPr>
              <p:cNvSpPr txBox="1"/>
              <p:nvPr/>
            </p:nvSpPr>
            <p:spPr>
              <a:xfrm>
                <a:off x="999153" y="2112544"/>
                <a:ext cx="2417521"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0000FF"/>
                        </a:solidFill>
                        <a:latin typeface="Cambria Math" panose="02040503050406030204" pitchFamily="18" charset="0"/>
                        <a:ea typeface="Cambria Math" panose="02040503050406030204" pitchFamily="18" charset="0"/>
                      </a:rPr>
                      <m:t>𝑒𝑟𝑟𝑜𝑟</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7</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09</m:t>
                    </m:r>
                  </m:oMath>
                </a14:m>
                <a:r>
                  <a:rPr lang="es-AR" sz="1600" i="1" dirty="0">
                    <a:solidFill>
                      <a:srgbClr val="0000FF"/>
                    </a:solidFill>
                    <a:latin typeface="Cambria Math" panose="02040503050406030204" pitchFamily="18" charset="0"/>
                    <a:ea typeface="Cambria Math" panose="02040503050406030204" pitchFamily="18" charset="0"/>
                  </a:rPr>
                  <a:t>* </a:t>
                </a:r>
                <a:r>
                  <a:rPr lang="es-AR" sz="1600" i="1" dirty="0" err="1">
                    <a:solidFill>
                      <a:srgbClr val="0000FF"/>
                    </a:solidFill>
                    <a:latin typeface="Cambria Math" panose="02040503050406030204" pitchFamily="18" charset="0"/>
                    <a:ea typeface="Cambria Math" panose="02040503050406030204" pitchFamily="18" charset="0"/>
                  </a:rPr>
                  <a:t>nDof</a:t>
                </a:r>
                <a:r>
                  <a:rPr lang="es-AR" sz="1600" i="1" dirty="0">
                    <a:solidFill>
                      <a:srgbClr val="0000FF"/>
                    </a:solidFill>
                    <a:latin typeface="Cambria Math" panose="02040503050406030204" pitchFamily="18" charset="0"/>
                    <a:ea typeface="Cambria Math" panose="02040503050406030204" pitchFamily="18" charset="0"/>
                  </a:rPr>
                  <a:t>  </a:t>
                </a:r>
                <a:r>
                  <a:rPr lang="es-AR" sz="1600" i="1" baseline="30000" dirty="0">
                    <a:solidFill>
                      <a:srgbClr val="0000FF"/>
                    </a:solidFill>
                    <a:latin typeface="Cambria Math" panose="02040503050406030204" pitchFamily="18" charset="0"/>
                    <a:ea typeface="Cambria Math" panose="02040503050406030204" pitchFamily="18" charset="0"/>
                  </a:rPr>
                  <a:t>-0,5177</a:t>
                </a:r>
              </a:p>
            </p:txBody>
          </p:sp>
        </mc:Choice>
        <mc:Fallback>
          <p:sp>
            <p:nvSpPr>
              <p:cNvPr id="6" name="TextBox 5">
                <a:extLst>
                  <a:ext uri="{FF2B5EF4-FFF2-40B4-BE49-F238E27FC236}">
                    <a16:creationId xmlns:a16="http://schemas.microsoft.com/office/drawing/2014/main" id="{ECC7B6F9-70AF-4992-9ABF-BA7B476AFD70}"/>
                  </a:ext>
                </a:extLst>
              </p:cNvPr>
              <p:cNvSpPr txBox="1">
                <a:spLocks noRot="1" noChangeAspect="1" noMove="1" noResize="1" noEditPoints="1" noAdjustHandles="1" noChangeArrowheads="1" noChangeShapeType="1" noTextEdit="1"/>
              </p:cNvSpPr>
              <p:nvPr/>
            </p:nvSpPr>
            <p:spPr>
              <a:xfrm>
                <a:off x="999153" y="2112544"/>
                <a:ext cx="2417521" cy="246221"/>
              </a:xfrm>
              <a:prstGeom prst="rect">
                <a:avLst/>
              </a:prstGeom>
              <a:blipFill>
                <a:blip r:embed="rId3"/>
                <a:stretch>
                  <a:fillRect l="-2273" t="-30000" r="-2273"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CD272E8-B623-4201-970D-CBD59E2C0A81}"/>
                  </a:ext>
                </a:extLst>
              </p:cNvPr>
              <p:cNvSpPr txBox="1"/>
              <p:nvPr/>
            </p:nvSpPr>
            <p:spPr>
              <a:xfrm>
                <a:off x="999153" y="2452396"/>
                <a:ext cx="2645148"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00"/>
                        </a:solidFill>
                        <a:latin typeface="Cambria Math" panose="02040503050406030204" pitchFamily="18" charset="0"/>
                        <a:ea typeface="Cambria Math" panose="02040503050406030204" pitchFamily="18" charset="0"/>
                      </a:rPr>
                      <m:t>𝑒𝑟𝑟𝑜𝑟</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136</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21</m:t>
                    </m:r>
                  </m:oMath>
                </a14:m>
                <a:r>
                  <a:rPr lang="es-AR" sz="1600" i="1" dirty="0">
                    <a:solidFill>
                      <a:srgbClr val="FF0000"/>
                    </a:solidFill>
                    <a:latin typeface="Cambria Math" panose="02040503050406030204" pitchFamily="18" charset="0"/>
                    <a:ea typeface="Cambria Math" panose="02040503050406030204" pitchFamily="18" charset="0"/>
                  </a:rPr>
                  <a:t>* </a:t>
                </a:r>
                <a:r>
                  <a:rPr lang="es-AR" sz="1600" i="1" dirty="0" err="1">
                    <a:solidFill>
                      <a:srgbClr val="FF0000"/>
                    </a:solidFill>
                    <a:latin typeface="Cambria Math" panose="02040503050406030204" pitchFamily="18" charset="0"/>
                    <a:ea typeface="Cambria Math" panose="02040503050406030204" pitchFamily="18" charset="0"/>
                  </a:rPr>
                  <a:t>nDof</a:t>
                </a:r>
                <a:r>
                  <a:rPr lang="es-AR" sz="1600" i="1" dirty="0">
                    <a:solidFill>
                      <a:srgbClr val="FF0000"/>
                    </a:solidFill>
                    <a:latin typeface="Cambria Math" panose="02040503050406030204" pitchFamily="18" charset="0"/>
                    <a:ea typeface="Cambria Math" panose="02040503050406030204" pitchFamily="18" charset="0"/>
                  </a:rPr>
                  <a:t>  </a:t>
                </a:r>
                <a:r>
                  <a:rPr lang="es-AR" sz="1600" i="1" baseline="30000" dirty="0">
                    <a:solidFill>
                      <a:srgbClr val="FF0000"/>
                    </a:solidFill>
                    <a:latin typeface="Cambria Math" panose="02040503050406030204" pitchFamily="18" charset="0"/>
                    <a:ea typeface="Cambria Math" panose="02040503050406030204" pitchFamily="18" charset="0"/>
                  </a:rPr>
                  <a:t>-1,0017</a:t>
                </a:r>
              </a:p>
            </p:txBody>
          </p:sp>
        </mc:Choice>
        <mc:Fallback>
          <p:sp>
            <p:nvSpPr>
              <p:cNvPr id="9" name="TextBox 8">
                <a:extLst>
                  <a:ext uri="{FF2B5EF4-FFF2-40B4-BE49-F238E27FC236}">
                    <a16:creationId xmlns:a16="http://schemas.microsoft.com/office/drawing/2014/main" id="{7CD272E8-B623-4201-970D-CBD59E2C0A81}"/>
                  </a:ext>
                </a:extLst>
              </p:cNvPr>
              <p:cNvSpPr txBox="1">
                <a:spLocks noRot="1" noChangeAspect="1" noMove="1" noResize="1" noEditPoints="1" noAdjustHandles="1" noChangeArrowheads="1" noChangeShapeType="1" noTextEdit="1"/>
              </p:cNvSpPr>
              <p:nvPr/>
            </p:nvSpPr>
            <p:spPr>
              <a:xfrm>
                <a:off x="999153" y="2452396"/>
                <a:ext cx="2645148" cy="246221"/>
              </a:xfrm>
              <a:prstGeom prst="rect">
                <a:avLst/>
              </a:prstGeom>
              <a:blipFill>
                <a:blip r:embed="rId4"/>
                <a:stretch>
                  <a:fillRect l="-2074" t="-26829" r="-1843"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2E49FDD-E573-4DD6-830C-EA2559CBBF93}"/>
                  </a:ext>
                </a:extLst>
              </p:cNvPr>
              <p:cNvSpPr txBox="1"/>
              <p:nvPr/>
            </p:nvSpPr>
            <p:spPr>
              <a:xfrm>
                <a:off x="999153" y="2754086"/>
                <a:ext cx="2645148"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5"/>
                        </a:solidFill>
                        <a:latin typeface="Cambria Math" panose="02040503050406030204" pitchFamily="18" charset="0"/>
                        <a:ea typeface="Cambria Math" panose="02040503050406030204" pitchFamily="18" charset="0"/>
                      </a:rPr>
                      <m:t>𝑒𝑟𝑟𝑜𝑟</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180</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68</m:t>
                    </m:r>
                  </m:oMath>
                </a14:m>
                <a:r>
                  <a:rPr lang="es-AR" sz="1600" i="1" dirty="0">
                    <a:solidFill>
                      <a:schemeClr val="accent5"/>
                    </a:solidFill>
                    <a:latin typeface="Cambria Math" panose="02040503050406030204" pitchFamily="18" charset="0"/>
                    <a:ea typeface="Cambria Math" panose="02040503050406030204" pitchFamily="18" charset="0"/>
                  </a:rPr>
                  <a:t>* </a:t>
                </a:r>
                <a:r>
                  <a:rPr lang="es-AR" sz="1600" i="1" dirty="0" err="1">
                    <a:solidFill>
                      <a:schemeClr val="accent5"/>
                    </a:solidFill>
                    <a:latin typeface="Cambria Math" panose="02040503050406030204" pitchFamily="18" charset="0"/>
                    <a:ea typeface="Cambria Math" panose="02040503050406030204" pitchFamily="18" charset="0"/>
                  </a:rPr>
                  <a:t>nDof</a:t>
                </a:r>
                <a:r>
                  <a:rPr lang="es-AR" sz="1600" i="1" dirty="0">
                    <a:solidFill>
                      <a:schemeClr val="accent5"/>
                    </a:solidFill>
                    <a:latin typeface="Cambria Math" panose="02040503050406030204" pitchFamily="18" charset="0"/>
                    <a:ea typeface="Cambria Math" panose="02040503050406030204" pitchFamily="18" charset="0"/>
                  </a:rPr>
                  <a:t>  </a:t>
                </a:r>
                <a:r>
                  <a:rPr lang="es-AR" sz="1600" i="1" baseline="30000" dirty="0">
                    <a:solidFill>
                      <a:schemeClr val="accent5"/>
                    </a:solidFill>
                    <a:latin typeface="Cambria Math" panose="02040503050406030204" pitchFamily="18" charset="0"/>
                    <a:ea typeface="Cambria Math" panose="02040503050406030204" pitchFamily="18" charset="0"/>
                  </a:rPr>
                  <a:t>-1,0014</a:t>
                </a:r>
              </a:p>
            </p:txBody>
          </p:sp>
        </mc:Choice>
        <mc:Fallback>
          <p:sp>
            <p:nvSpPr>
              <p:cNvPr id="10" name="TextBox 9">
                <a:extLst>
                  <a:ext uri="{FF2B5EF4-FFF2-40B4-BE49-F238E27FC236}">
                    <a16:creationId xmlns:a16="http://schemas.microsoft.com/office/drawing/2014/main" id="{82E49FDD-E573-4DD6-830C-EA2559CBBF93}"/>
                  </a:ext>
                </a:extLst>
              </p:cNvPr>
              <p:cNvSpPr txBox="1">
                <a:spLocks noRot="1" noChangeAspect="1" noMove="1" noResize="1" noEditPoints="1" noAdjustHandles="1" noChangeArrowheads="1" noChangeShapeType="1" noTextEdit="1"/>
              </p:cNvSpPr>
              <p:nvPr/>
            </p:nvSpPr>
            <p:spPr>
              <a:xfrm>
                <a:off x="999153" y="2754086"/>
                <a:ext cx="2645148" cy="246221"/>
              </a:xfrm>
              <a:prstGeom prst="rect">
                <a:avLst/>
              </a:prstGeom>
              <a:blipFill>
                <a:blip r:embed="rId5"/>
                <a:stretch>
                  <a:fillRect l="-2074" t="-30000" r="-1843"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24657CE-6423-4793-983B-C64F7DF3C896}"/>
                  </a:ext>
                </a:extLst>
              </p:cNvPr>
              <p:cNvSpPr txBox="1"/>
              <p:nvPr/>
            </p:nvSpPr>
            <p:spPr>
              <a:xfrm>
                <a:off x="999153" y="3065106"/>
                <a:ext cx="2720488"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1"/>
                        </a:solidFill>
                        <a:latin typeface="Cambria Math" panose="02040503050406030204" pitchFamily="18" charset="0"/>
                        <a:ea typeface="Cambria Math" panose="02040503050406030204" pitchFamily="18" charset="0"/>
                      </a:rPr>
                      <m:t>𝑒𝑟𝑟𝑜𝑟</m:t>
                    </m:r>
                    <m:r>
                      <a:rPr lang="es-AR" sz="1600" i="1" baseline="-2500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m:t>
                    </m:r>
                    <m:r>
                      <a:rPr lang="es-AR" sz="1600" i="1">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873</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09</m:t>
                    </m:r>
                  </m:oMath>
                </a14:m>
                <a:r>
                  <a:rPr lang="es-AR" sz="1600" i="1" dirty="0">
                    <a:solidFill>
                      <a:schemeClr val="accent1"/>
                    </a:solidFill>
                    <a:latin typeface="Cambria Math" panose="02040503050406030204" pitchFamily="18" charset="0"/>
                    <a:ea typeface="Cambria Math" panose="02040503050406030204" pitchFamily="18" charset="0"/>
                  </a:rPr>
                  <a:t>* </a:t>
                </a:r>
                <a:r>
                  <a:rPr lang="es-AR" sz="1600" i="1" dirty="0" err="1">
                    <a:solidFill>
                      <a:schemeClr val="accent1"/>
                    </a:solidFill>
                    <a:latin typeface="Cambria Math" panose="02040503050406030204" pitchFamily="18" charset="0"/>
                    <a:ea typeface="Cambria Math" panose="02040503050406030204" pitchFamily="18" charset="0"/>
                  </a:rPr>
                  <a:t>nDof</a:t>
                </a:r>
                <a:r>
                  <a:rPr lang="es-AR" sz="1600" i="1" dirty="0">
                    <a:solidFill>
                      <a:schemeClr val="accent1"/>
                    </a:solidFill>
                    <a:latin typeface="Cambria Math" panose="02040503050406030204" pitchFamily="18" charset="0"/>
                    <a:ea typeface="Cambria Math" panose="02040503050406030204" pitchFamily="18" charset="0"/>
                  </a:rPr>
                  <a:t>  </a:t>
                </a:r>
                <a:r>
                  <a:rPr lang="es-AR" sz="1600" i="1" baseline="30000" dirty="0">
                    <a:solidFill>
                      <a:schemeClr val="accent1"/>
                    </a:solidFill>
                    <a:latin typeface="Cambria Math" panose="02040503050406030204" pitchFamily="18" charset="0"/>
                    <a:ea typeface="Cambria Math" panose="02040503050406030204" pitchFamily="18" charset="0"/>
                  </a:rPr>
                  <a:t>-1,3422</a:t>
                </a:r>
              </a:p>
            </p:txBody>
          </p:sp>
        </mc:Choice>
        <mc:Fallback>
          <p:sp>
            <p:nvSpPr>
              <p:cNvPr id="11" name="TextBox 10">
                <a:extLst>
                  <a:ext uri="{FF2B5EF4-FFF2-40B4-BE49-F238E27FC236}">
                    <a16:creationId xmlns:a16="http://schemas.microsoft.com/office/drawing/2014/main" id="{024657CE-6423-4793-983B-C64F7DF3C896}"/>
                  </a:ext>
                </a:extLst>
              </p:cNvPr>
              <p:cNvSpPr txBox="1">
                <a:spLocks noRot="1" noChangeAspect="1" noMove="1" noResize="1" noEditPoints="1" noAdjustHandles="1" noChangeArrowheads="1" noChangeShapeType="1" noTextEdit="1"/>
              </p:cNvSpPr>
              <p:nvPr/>
            </p:nvSpPr>
            <p:spPr>
              <a:xfrm>
                <a:off x="999153" y="3065106"/>
                <a:ext cx="2720488" cy="246221"/>
              </a:xfrm>
              <a:prstGeom prst="rect">
                <a:avLst/>
              </a:prstGeom>
              <a:blipFill>
                <a:blip r:embed="rId6"/>
                <a:stretch>
                  <a:fillRect l="-2018" t="-30000" r="-1794"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C5B74C8-DF7D-4E9C-9519-696F124A5651}"/>
                  </a:ext>
                </a:extLst>
              </p:cNvPr>
              <p:cNvSpPr txBox="1"/>
              <p:nvPr/>
            </p:nvSpPr>
            <p:spPr>
              <a:xfrm>
                <a:off x="999153" y="3404119"/>
                <a:ext cx="2879186"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FF"/>
                        </a:solidFill>
                        <a:latin typeface="Cambria Math" panose="02040503050406030204" pitchFamily="18" charset="0"/>
                        <a:ea typeface="Cambria Math" panose="02040503050406030204" pitchFamily="18" charset="0"/>
                      </a:rPr>
                      <m:t>𝑒𝑟𝑟𝑜𝑟</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4484</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58</m:t>
                    </m:r>
                  </m:oMath>
                </a14:m>
                <a:r>
                  <a:rPr lang="es-AR" sz="1600" i="1" dirty="0">
                    <a:solidFill>
                      <a:srgbClr val="FF00FF"/>
                    </a:solidFill>
                    <a:latin typeface="Cambria Math" panose="02040503050406030204" pitchFamily="18" charset="0"/>
                    <a:ea typeface="Cambria Math" panose="02040503050406030204" pitchFamily="18" charset="0"/>
                  </a:rPr>
                  <a:t>* </a:t>
                </a:r>
                <a:r>
                  <a:rPr lang="es-AR" sz="1600" i="1" dirty="0" err="1">
                    <a:solidFill>
                      <a:srgbClr val="FF00FF"/>
                    </a:solidFill>
                    <a:latin typeface="Cambria Math" panose="02040503050406030204" pitchFamily="18" charset="0"/>
                    <a:ea typeface="Cambria Math" panose="02040503050406030204" pitchFamily="18" charset="0"/>
                  </a:rPr>
                  <a:t>nDof</a:t>
                </a:r>
                <a:r>
                  <a:rPr lang="es-AR" sz="1600" i="1" dirty="0">
                    <a:solidFill>
                      <a:srgbClr val="FF00FF"/>
                    </a:solidFill>
                    <a:latin typeface="Cambria Math" panose="02040503050406030204" pitchFamily="18" charset="0"/>
                    <a:ea typeface="Cambria Math" panose="02040503050406030204" pitchFamily="18" charset="0"/>
                  </a:rPr>
                  <a:t>  </a:t>
                </a:r>
                <a:r>
                  <a:rPr lang="es-AR" sz="1600" i="1" baseline="30000" dirty="0">
                    <a:solidFill>
                      <a:srgbClr val="FF00FF"/>
                    </a:solidFill>
                    <a:latin typeface="Cambria Math" panose="02040503050406030204" pitchFamily="18" charset="0"/>
                    <a:ea typeface="Cambria Math" panose="02040503050406030204" pitchFamily="18" charset="0"/>
                  </a:rPr>
                  <a:t>-1,4213</a:t>
                </a:r>
              </a:p>
            </p:txBody>
          </p:sp>
        </mc:Choice>
        <mc:Fallback>
          <p:sp>
            <p:nvSpPr>
              <p:cNvPr id="12" name="TextBox 11">
                <a:extLst>
                  <a:ext uri="{FF2B5EF4-FFF2-40B4-BE49-F238E27FC236}">
                    <a16:creationId xmlns:a16="http://schemas.microsoft.com/office/drawing/2014/main" id="{2C5B74C8-DF7D-4E9C-9519-696F124A5651}"/>
                  </a:ext>
                </a:extLst>
              </p:cNvPr>
              <p:cNvSpPr txBox="1">
                <a:spLocks noRot="1" noChangeAspect="1" noMove="1" noResize="1" noEditPoints="1" noAdjustHandles="1" noChangeArrowheads="1" noChangeShapeType="1" noTextEdit="1"/>
              </p:cNvSpPr>
              <p:nvPr/>
            </p:nvSpPr>
            <p:spPr>
              <a:xfrm>
                <a:off x="999153" y="3404119"/>
                <a:ext cx="2879186" cy="246221"/>
              </a:xfrm>
              <a:prstGeom prst="rect">
                <a:avLst/>
              </a:prstGeom>
              <a:blipFill>
                <a:blip r:embed="rId7"/>
                <a:stretch>
                  <a:fillRect l="-1907" t="-26829" r="-212" b="-46341"/>
                </a:stretch>
              </a:blipFill>
            </p:spPr>
            <p:txBody>
              <a:bodyPr/>
              <a:lstStyle/>
              <a:p>
                <a:r>
                  <a:rPr lang="es-AR">
                    <a:noFill/>
                  </a:rPr>
                  <a:t> </a:t>
                </a:r>
              </a:p>
            </p:txBody>
          </p:sp>
        </mc:Fallback>
      </mc:AlternateContent>
      <p:sp>
        <p:nvSpPr>
          <p:cNvPr id="13" name="Arrow: Right 12">
            <a:extLst>
              <a:ext uri="{FF2B5EF4-FFF2-40B4-BE49-F238E27FC236}">
                <a16:creationId xmlns:a16="http://schemas.microsoft.com/office/drawing/2014/main" id="{7B7F99CD-AC5B-4D58-BB5A-F8ABAE829956}"/>
              </a:ext>
            </a:extLst>
          </p:cNvPr>
          <p:cNvSpPr/>
          <p:nvPr/>
        </p:nvSpPr>
        <p:spPr>
          <a:xfrm rot="5400000">
            <a:off x="1653474" y="4094488"/>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C90824B-4C2C-4C6F-8793-8A77F0765AD5}"/>
                  </a:ext>
                </a:extLst>
              </p:cNvPr>
              <p:cNvSpPr txBox="1"/>
              <p:nvPr/>
            </p:nvSpPr>
            <p:spPr>
              <a:xfrm>
                <a:off x="1013144" y="4681572"/>
                <a:ext cx="2451184"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0000FF"/>
                          </a:solidFill>
                          <a:latin typeface="Cambria Math" panose="02040503050406030204" pitchFamily="18" charset="0"/>
                          <a:ea typeface="Cambria Math" panose="02040503050406030204" pitchFamily="18" charset="0"/>
                        </a:rPr>
                        <m:t>𝑛𝐷𝑜𝐹</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206</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397</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823</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31</m:t>
                      </m:r>
                      <m:r>
                        <a:rPr lang="es-AR" sz="1600" b="0" i="1" smtClean="0">
                          <a:solidFill>
                            <a:srgbClr val="0000FF"/>
                          </a:solidFill>
                          <a:latin typeface="Cambria Math" panose="02040503050406030204" pitchFamily="18" charset="0"/>
                          <a:ea typeface="Cambria Math" panose="02040503050406030204" pitchFamily="18" charset="0"/>
                        </a:rPr>
                        <m:t>2</m:t>
                      </m:r>
                    </m:oMath>
                  </m:oMathPara>
                </a14:m>
                <a:endParaRPr lang="es-AR" sz="1600" i="1" baseline="30000" dirty="0">
                  <a:solidFill>
                    <a:srgbClr val="0000FF"/>
                  </a:solidFill>
                  <a:latin typeface="Cambria Math" panose="02040503050406030204" pitchFamily="18" charset="0"/>
                  <a:ea typeface="Cambria Math" panose="02040503050406030204" pitchFamily="18" charset="0"/>
                </a:endParaRPr>
              </a:p>
            </p:txBody>
          </p:sp>
        </mc:Choice>
        <mc:Fallback>
          <p:sp>
            <p:nvSpPr>
              <p:cNvPr id="14" name="TextBox 13">
                <a:extLst>
                  <a:ext uri="{FF2B5EF4-FFF2-40B4-BE49-F238E27FC236}">
                    <a16:creationId xmlns:a16="http://schemas.microsoft.com/office/drawing/2014/main" id="{2C90824B-4C2C-4C6F-8793-8A77F0765AD5}"/>
                  </a:ext>
                </a:extLst>
              </p:cNvPr>
              <p:cNvSpPr txBox="1">
                <a:spLocks noRot="1" noChangeAspect="1" noMove="1" noResize="1" noEditPoints="1" noAdjustHandles="1" noChangeArrowheads="1" noChangeShapeType="1" noTextEdit="1"/>
              </p:cNvSpPr>
              <p:nvPr/>
            </p:nvSpPr>
            <p:spPr>
              <a:xfrm>
                <a:off x="1013144" y="4681572"/>
                <a:ext cx="2451184" cy="240579"/>
              </a:xfrm>
              <a:prstGeom prst="rect">
                <a:avLst/>
              </a:prstGeom>
              <a:blipFill>
                <a:blip r:embed="rId8"/>
                <a:stretch>
                  <a:fillRect l="-1741" r="-1741" b="-3589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79BFF4A-51F5-41E3-BF7B-DF80108C2B24}"/>
                  </a:ext>
                </a:extLst>
              </p:cNvPr>
              <p:cNvSpPr txBox="1"/>
              <p:nvPr/>
            </p:nvSpPr>
            <p:spPr>
              <a:xfrm>
                <a:off x="1013144" y="5021424"/>
                <a:ext cx="1954253"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00"/>
                          </a:solidFill>
                          <a:latin typeface="Cambria Math" panose="02040503050406030204" pitchFamily="18" charset="0"/>
                          <a:ea typeface="Cambria Math" panose="02040503050406030204" pitchFamily="18" charset="0"/>
                        </a:rPr>
                        <m:t>𝑛𝐷𝑜𝐹</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13</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255</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916</m:t>
                      </m:r>
                    </m:oMath>
                  </m:oMathPara>
                </a14:m>
                <a:endParaRPr lang="es-AR" sz="1600" i="1" baseline="30000" dirty="0">
                  <a:solidFill>
                    <a:srgbClr val="FF0000"/>
                  </a:solidFill>
                  <a:latin typeface="Cambria Math" panose="02040503050406030204" pitchFamily="18" charset="0"/>
                  <a:ea typeface="Cambria Math" panose="02040503050406030204" pitchFamily="18" charset="0"/>
                </a:endParaRPr>
              </a:p>
            </p:txBody>
          </p:sp>
        </mc:Choice>
        <mc:Fallback>
          <p:sp>
            <p:nvSpPr>
              <p:cNvPr id="15" name="TextBox 14">
                <a:extLst>
                  <a:ext uri="{FF2B5EF4-FFF2-40B4-BE49-F238E27FC236}">
                    <a16:creationId xmlns:a16="http://schemas.microsoft.com/office/drawing/2014/main" id="{379BFF4A-51F5-41E3-BF7B-DF80108C2B24}"/>
                  </a:ext>
                </a:extLst>
              </p:cNvPr>
              <p:cNvSpPr txBox="1">
                <a:spLocks noRot="1" noChangeAspect="1" noMove="1" noResize="1" noEditPoints="1" noAdjustHandles="1" noChangeArrowheads="1" noChangeShapeType="1" noTextEdit="1"/>
              </p:cNvSpPr>
              <p:nvPr/>
            </p:nvSpPr>
            <p:spPr>
              <a:xfrm>
                <a:off x="1013144" y="5021424"/>
                <a:ext cx="1954253" cy="240579"/>
              </a:xfrm>
              <a:prstGeom prst="rect">
                <a:avLst/>
              </a:prstGeom>
              <a:blipFill>
                <a:blip r:embed="rId9"/>
                <a:stretch>
                  <a:fillRect l="-2181" r="-2181" b="-3589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2C97EC6-05BE-47A7-8DAF-1D83F21D5425}"/>
                  </a:ext>
                </a:extLst>
              </p:cNvPr>
              <p:cNvSpPr txBox="1"/>
              <p:nvPr/>
            </p:nvSpPr>
            <p:spPr>
              <a:xfrm>
                <a:off x="1013144" y="5323114"/>
                <a:ext cx="1954253"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5"/>
                          </a:solidFill>
                          <a:latin typeface="Cambria Math" panose="02040503050406030204" pitchFamily="18" charset="0"/>
                          <a:ea typeface="Cambria Math" panose="02040503050406030204" pitchFamily="18" charset="0"/>
                        </a:rPr>
                        <m:t>𝑛𝐷𝑜𝐹</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17</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669</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316</m:t>
                      </m:r>
                    </m:oMath>
                  </m:oMathPara>
                </a14:m>
                <a:endParaRPr lang="es-AR" sz="1600" i="1" baseline="30000" dirty="0">
                  <a:solidFill>
                    <a:schemeClr val="accent5"/>
                  </a:solidFill>
                  <a:latin typeface="Cambria Math" panose="02040503050406030204" pitchFamily="18" charset="0"/>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D2C97EC6-05BE-47A7-8DAF-1D83F21D5425}"/>
                  </a:ext>
                </a:extLst>
              </p:cNvPr>
              <p:cNvSpPr txBox="1">
                <a:spLocks noRot="1" noChangeAspect="1" noMove="1" noResize="1" noEditPoints="1" noAdjustHandles="1" noChangeArrowheads="1" noChangeShapeType="1" noTextEdit="1"/>
              </p:cNvSpPr>
              <p:nvPr/>
            </p:nvSpPr>
            <p:spPr>
              <a:xfrm>
                <a:off x="1013144" y="5323114"/>
                <a:ext cx="1954253" cy="240579"/>
              </a:xfrm>
              <a:prstGeom prst="rect">
                <a:avLst/>
              </a:prstGeom>
              <a:blipFill>
                <a:blip r:embed="rId10"/>
                <a:stretch>
                  <a:fillRect l="-2181" r="-2181"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229F3D0-B252-466A-B65C-5F69CAED3A51}"/>
                  </a:ext>
                </a:extLst>
              </p:cNvPr>
              <p:cNvSpPr txBox="1"/>
              <p:nvPr/>
            </p:nvSpPr>
            <p:spPr>
              <a:xfrm>
                <a:off x="1013144" y="5634134"/>
                <a:ext cx="176029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1"/>
                          </a:solidFill>
                          <a:latin typeface="Cambria Math" panose="02040503050406030204" pitchFamily="18" charset="0"/>
                          <a:ea typeface="Cambria Math" panose="02040503050406030204" pitchFamily="18" charset="0"/>
                        </a:rPr>
                        <m:t>𝑛𝐷𝑜𝐹</m:t>
                      </m:r>
                      <m:r>
                        <a:rPr lang="es-AR" sz="1600" b="0" i="1" baseline="-25000" smtClean="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12=825</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224</m:t>
                      </m:r>
                    </m:oMath>
                  </m:oMathPara>
                </a14:m>
                <a:endParaRPr lang="es-AR" sz="1600" i="1" baseline="30000" dirty="0">
                  <a:solidFill>
                    <a:schemeClr val="accent1"/>
                  </a:solidFill>
                  <a:latin typeface="Cambria Math" panose="02040503050406030204" pitchFamily="18" charset="0"/>
                  <a:ea typeface="Cambria Math" panose="02040503050406030204" pitchFamily="18" charset="0"/>
                </a:endParaRPr>
              </a:p>
            </p:txBody>
          </p:sp>
        </mc:Choice>
        <mc:Fallback>
          <p:sp>
            <p:nvSpPr>
              <p:cNvPr id="17" name="TextBox 16">
                <a:extLst>
                  <a:ext uri="{FF2B5EF4-FFF2-40B4-BE49-F238E27FC236}">
                    <a16:creationId xmlns:a16="http://schemas.microsoft.com/office/drawing/2014/main" id="{4229F3D0-B252-466A-B65C-5F69CAED3A51}"/>
                  </a:ext>
                </a:extLst>
              </p:cNvPr>
              <p:cNvSpPr txBox="1">
                <a:spLocks noRot="1" noChangeAspect="1" noMove="1" noResize="1" noEditPoints="1" noAdjustHandles="1" noChangeArrowheads="1" noChangeShapeType="1" noTextEdit="1"/>
              </p:cNvSpPr>
              <p:nvPr/>
            </p:nvSpPr>
            <p:spPr>
              <a:xfrm>
                <a:off x="1013144" y="5634134"/>
                <a:ext cx="1760290" cy="240579"/>
              </a:xfrm>
              <a:prstGeom prst="rect">
                <a:avLst/>
              </a:prstGeom>
              <a:blipFill>
                <a:blip r:embed="rId11"/>
                <a:stretch>
                  <a:fillRect l="-2422" r="-2422"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A743813-1C7B-4CE4-840D-62B44D8B6F8D}"/>
                  </a:ext>
                </a:extLst>
              </p:cNvPr>
              <p:cNvSpPr txBox="1"/>
              <p:nvPr/>
            </p:nvSpPr>
            <p:spPr>
              <a:xfrm>
                <a:off x="1013144" y="5963816"/>
                <a:ext cx="1915781"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FF"/>
                          </a:solidFill>
                          <a:latin typeface="Cambria Math" panose="02040503050406030204" pitchFamily="18" charset="0"/>
                          <a:ea typeface="Cambria Math" panose="02040503050406030204" pitchFamily="18" charset="0"/>
                        </a:rPr>
                        <m:t>𝑛𝐷𝑜𝐹</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1</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222</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762</m:t>
                      </m:r>
                    </m:oMath>
                  </m:oMathPara>
                </a14:m>
                <a:endParaRPr lang="es-AR" sz="1600" i="1" baseline="30000" dirty="0">
                  <a:solidFill>
                    <a:srgbClr val="FF00FF"/>
                  </a:solidFill>
                  <a:latin typeface="Cambria Math" panose="02040503050406030204" pitchFamily="18" charset="0"/>
                  <a:ea typeface="Cambria Math" panose="02040503050406030204" pitchFamily="18" charset="0"/>
                </a:endParaRPr>
              </a:p>
            </p:txBody>
          </p:sp>
        </mc:Choice>
        <mc:Fallback>
          <p:sp>
            <p:nvSpPr>
              <p:cNvPr id="18" name="TextBox 17">
                <a:extLst>
                  <a:ext uri="{FF2B5EF4-FFF2-40B4-BE49-F238E27FC236}">
                    <a16:creationId xmlns:a16="http://schemas.microsoft.com/office/drawing/2014/main" id="{DA743813-1C7B-4CE4-840D-62B44D8B6F8D}"/>
                  </a:ext>
                </a:extLst>
              </p:cNvPr>
              <p:cNvSpPr txBox="1">
                <a:spLocks noRot="1" noChangeAspect="1" noMove="1" noResize="1" noEditPoints="1" noAdjustHandles="1" noChangeArrowheads="1" noChangeShapeType="1" noTextEdit="1"/>
              </p:cNvSpPr>
              <p:nvPr/>
            </p:nvSpPr>
            <p:spPr>
              <a:xfrm>
                <a:off x="1013144" y="5963816"/>
                <a:ext cx="1915781" cy="240579"/>
              </a:xfrm>
              <a:prstGeom prst="rect">
                <a:avLst/>
              </a:prstGeom>
              <a:blipFill>
                <a:blip r:embed="rId12"/>
                <a:stretch>
                  <a:fillRect l="-2229" r="-2229" b="-32500"/>
                </a:stretch>
              </a:blipFill>
            </p:spPr>
            <p:txBody>
              <a:bodyPr/>
              <a:lstStyle/>
              <a:p>
                <a:r>
                  <a:rPr lang="es-AR">
                    <a:noFill/>
                  </a:rPr>
                  <a:t> </a:t>
                </a:r>
              </a:p>
            </p:txBody>
          </p:sp>
        </mc:Fallback>
      </mc:AlternateContent>
      <p:pic>
        <p:nvPicPr>
          <p:cNvPr id="3" name="Picture 2">
            <a:extLst>
              <a:ext uri="{FF2B5EF4-FFF2-40B4-BE49-F238E27FC236}">
                <a16:creationId xmlns:a16="http://schemas.microsoft.com/office/drawing/2014/main" id="{F0EFA3FC-EEDD-498C-A649-7FC4D6A609C6}"/>
              </a:ext>
            </a:extLst>
          </p:cNvPr>
          <p:cNvPicPr>
            <a:picLocks noChangeAspect="1"/>
          </p:cNvPicPr>
          <p:nvPr/>
        </p:nvPicPr>
        <p:blipFill>
          <a:blip r:embed="rId13"/>
          <a:stretch>
            <a:fillRect/>
          </a:stretch>
        </p:blipFill>
        <p:spPr>
          <a:xfrm>
            <a:off x="4152900" y="1759469"/>
            <a:ext cx="7058025" cy="4491952"/>
          </a:xfrm>
          <a:prstGeom prst="rect">
            <a:avLst/>
          </a:prstGeom>
        </p:spPr>
      </p:pic>
    </p:spTree>
    <p:extLst>
      <p:ext uri="{BB962C8B-B14F-4D97-AF65-F5344CB8AC3E}">
        <p14:creationId xmlns:p14="http://schemas.microsoft.com/office/powerpoint/2010/main" val="1996135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2D85-B297-41C6-8A0D-3F7A8C41DF54}"/>
              </a:ext>
            </a:extLst>
          </p:cNvPr>
          <p:cNvSpPr>
            <a:spLocks noGrp="1"/>
          </p:cNvSpPr>
          <p:nvPr>
            <p:ph type="title"/>
          </p:nvPr>
        </p:nvSpPr>
        <p:spPr/>
        <p:txBody>
          <a:bodyPr/>
          <a:lstStyle/>
          <a:p>
            <a:r>
              <a:rPr lang="es-AR" dirty="0"/>
              <a:t>Análisis de Tensiones – Mallas Mejoradas</a:t>
            </a:r>
          </a:p>
        </p:txBody>
      </p:sp>
      <p:pic>
        <p:nvPicPr>
          <p:cNvPr id="4" name="Shape 76">
            <a:extLst>
              <a:ext uri="{FF2B5EF4-FFF2-40B4-BE49-F238E27FC236}">
                <a16:creationId xmlns:a16="http://schemas.microsoft.com/office/drawing/2014/main" id="{ECC84FD4-7A19-4531-8998-3E99774E8A15}"/>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5" name="Picture 4">
            <a:extLst>
              <a:ext uri="{FF2B5EF4-FFF2-40B4-BE49-F238E27FC236}">
                <a16:creationId xmlns:a16="http://schemas.microsoft.com/office/drawing/2014/main" id="{504C9183-CFED-4E35-B9C5-DC8D79E13F72}"/>
              </a:ext>
            </a:extLst>
          </p:cNvPr>
          <p:cNvPicPr>
            <a:picLocks noChangeAspect="1"/>
          </p:cNvPicPr>
          <p:nvPr/>
        </p:nvPicPr>
        <p:blipFill>
          <a:blip r:embed="rId3"/>
          <a:stretch>
            <a:fillRect/>
          </a:stretch>
        </p:blipFill>
        <p:spPr>
          <a:xfrm>
            <a:off x="637186" y="3600450"/>
            <a:ext cx="5144489" cy="1766585"/>
          </a:xfrm>
          <a:prstGeom prst="rect">
            <a:avLst/>
          </a:prstGeom>
        </p:spPr>
      </p:pic>
      <p:sp>
        <p:nvSpPr>
          <p:cNvPr id="6" name="TextBox 5">
            <a:extLst>
              <a:ext uri="{FF2B5EF4-FFF2-40B4-BE49-F238E27FC236}">
                <a16:creationId xmlns:a16="http://schemas.microsoft.com/office/drawing/2014/main" id="{4EF36388-C759-42C2-B8C7-B2339EF67A7F}"/>
              </a:ext>
            </a:extLst>
          </p:cNvPr>
          <p:cNvSpPr txBox="1"/>
          <p:nvPr/>
        </p:nvSpPr>
        <p:spPr>
          <a:xfrm>
            <a:off x="1114423" y="5448300"/>
            <a:ext cx="4352927" cy="825867"/>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Número de Elementos (Q8):  703.988</a:t>
            </a:r>
          </a:p>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Grados de Libertad (Q8):  4.232.300</a:t>
            </a:r>
          </a:p>
        </p:txBody>
      </p:sp>
      <p:pic>
        <p:nvPicPr>
          <p:cNvPr id="8" name="Picture 7">
            <a:extLst>
              <a:ext uri="{FF2B5EF4-FFF2-40B4-BE49-F238E27FC236}">
                <a16:creationId xmlns:a16="http://schemas.microsoft.com/office/drawing/2014/main" id="{B50C319F-EBA2-45EA-986C-D8CFAC41CF0E}"/>
              </a:ext>
            </a:extLst>
          </p:cNvPr>
          <p:cNvPicPr>
            <a:picLocks noChangeAspect="1"/>
          </p:cNvPicPr>
          <p:nvPr/>
        </p:nvPicPr>
        <p:blipFill>
          <a:blip r:embed="rId4"/>
          <a:stretch>
            <a:fillRect/>
          </a:stretch>
        </p:blipFill>
        <p:spPr>
          <a:xfrm>
            <a:off x="6438900" y="3597932"/>
            <a:ext cx="5133975" cy="1762960"/>
          </a:xfrm>
          <a:prstGeom prst="rect">
            <a:avLst/>
          </a:prstGeom>
        </p:spPr>
      </p:pic>
      <p:sp>
        <p:nvSpPr>
          <p:cNvPr id="9" name="TextBox 8">
            <a:extLst>
              <a:ext uri="{FF2B5EF4-FFF2-40B4-BE49-F238E27FC236}">
                <a16:creationId xmlns:a16="http://schemas.microsoft.com/office/drawing/2014/main" id="{F20CDAF9-BAE1-428F-A1D1-22060C2334AC}"/>
              </a:ext>
            </a:extLst>
          </p:cNvPr>
          <p:cNvSpPr txBox="1"/>
          <p:nvPr/>
        </p:nvSpPr>
        <p:spPr>
          <a:xfrm>
            <a:off x="6953248" y="5457825"/>
            <a:ext cx="4352927" cy="825867"/>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Número de Elementos (Q8):  479.200</a:t>
            </a:r>
          </a:p>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Grados de Libertad (Q8):  2.882.108</a:t>
            </a:r>
          </a:p>
        </p:txBody>
      </p:sp>
      <p:pic>
        <p:nvPicPr>
          <p:cNvPr id="10" name="Picture 9">
            <a:extLst>
              <a:ext uri="{FF2B5EF4-FFF2-40B4-BE49-F238E27FC236}">
                <a16:creationId xmlns:a16="http://schemas.microsoft.com/office/drawing/2014/main" id="{05E089F2-6591-4568-8D6E-DD7119E11668}"/>
              </a:ext>
            </a:extLst>
          </p:cNvPr>
          <p:cNvPicPr>
            <a:picLocks noChangeAspect="1"/>
          </p:cNvPicPr>
          <p:nvPr/>
        </p:nvPicPr>
        <p:blipFill>
          <a:blip r:embed="rId5"/>
          <a:stretch>
            <a:fillRect/>
          </a:stretch>
        </p:blipFill>
        <p:spPr>
          <a:xfrm>
            <a:off x="647637" y="1809750"/>
            <a:ext cx="5134037" cy="1779236"/>
          </a:xfrm>
          <a:prstGeom prst="rect">
            <a:avLst/>
          </a:prstGeom>
        </p:spPr>
      </p:pic>
      <p:pic>
        <p:nvPicPr>
          <p:cNvPr id="11" name="Picture 10">
            <a:extLst>
              <a:ext uri="{FF2B5EF4-FFF2-40B4-BE49-F238E27FC236}">
                <a16:creationId xmlns:a16="http://schemas.microsoft.com/office/drawing/2014/main" id="{1E03DBC4-4473-4B94-97D9-2C72D809B9F5}"/>
              </a:ext>
            </a:extLst>
          </p:cNvPr>
          <p:cNvPicPr>
            <a:picLocks noChangeAspect="1"/>
          </p:cNvPicPr>
          <p:nvPr/>
        </p:nvPicPr>
        <p:blipFill>
          <a:blip r:embed="rId6"/>
          <a:stretch>
            <a:fillRect/>
          </a:stretch>
        </p:blipFill>
        <p:spPr>
          <a:xfrm>
            <a:off x="6438899" y="1809750"/>
            <a:ext cx="5150928" cy="1765081"/>
          </a:xfrm>
          <a:prstGeom prst="rect">
            <a:avLst/>
          </a:prstGeom>
        </p:spPr>
      </p:pic>
    </p:spTree>
    <p:extLst>
      <p:ext uri="{BB962C8B-B14F-4D97-AF65-F5344CB8AC3E}">
        <p14:creationId xmlns:p14="http://schemas.microsoft.com/office/powerpoint/2010/main" val="138635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B4FB-1903-4FBF-A4AB-9CE0DD00A3E4}"/>
              </a:ext>
            </a:extLst>
          </p:cNvPr>
          <p:cNvSpPr>
            <a:spLocks noGrp="1"/>
          </p:cNvSpPr>
          <p:nvPr>
            <p:ph type="title"/>
          </p:nvPr>
        </p:nvSpPr>
        <p:spPr/>
        <p:txBody>
          <a:bodyPr/>
          <a:lstStyle/>
          <a:p>
            <a:r>
              <a:rPr lang="es-AR" dirty="0"/>
              <a:t>Análisis de Tensiones – Mallas Mejoradas</a:t>
            </a:r>
          </a:p>
        </p:txBody>
      </p:sp>
      <p:pic>
        <p:nvPicPr>
          <p:cNvPr id="6" name="Picture 5">
            <a:extLst>
              <a:ext uri="{FF2B5EF4-FFF2-40B4-BE49-F238E27FC236}">
                <a16:creationId xmlns:a16="http://schemas.microsoft.com/office/drawing/2014/main" id="{59D953B5-72D5-4496-8DAD-232399821714}"/>
              </a:ext>
            </a:extLst>
          </p:cNvPr>
          <p:cNvPicPr>
            <a:picLocks noChangeAspect="1"/>
          </p:cNvPicPr>
          <p:nvPr/>
        </p:nvPicPr>
        <p:blipFill>
          <a:blip r:embed="rId2"/>
          <a:stretch>
            <a:fillRect/>
          </a:stretch>
        </p:blipFill>
        <p:spPr>
          <a:xfrm>
            <a:off x="6361429" y="1819275"/>
            <a:ext cx="5211445" cy="1795760"/>
          </a:xfrm>
          <a:prstGeom prst="rect">
            <a:avLst/>
          </a:prstGeom>
        </p:spPr>
      </p:pic>
      <p:pic>
        <p:nvPicPr>
          <p:cNvPr id="9" name="Picture 8">
            <a:extLst>
              <a:ext uri="{FF2B5EF4-FFF2-40B4-BE49-F238E27FC236}">
                <a16:creationId xmlns:a16="http://schemas.microsoft.com/office/drawing/2014/main" id="{AF5B8FA5-3545-4C2D-B8A8-2E669A68C3ED}"/>
              </a:ext>
            </a:extLst>
          </p:cNvPr>
          <p:cNvPicPr>
            <a:picLocks noChangeAspect="1"/>
          </p:cNvPicPr>
          <p:nvPr/>
        </p:nvPicPr>
        <p:blipFill>
          <a:blip r:embed="rId3"/>
          <a:stretch>
            <a:fillRect/>
          </a:stretch>
        </p:blipFill>
        <p:spPr>
          <a:xfrm>
            <a:off x="636854" y="1828800"/>
            <a:ext cx="5211496" cy="1805705"/>
          </a:xfrm>
          <a:prstGeom prst="rect">
            <a:avLst/>
          </a:prstGeom>
        </p:spPr>
      </p:pic>
      <p:sp>
        <p:nvSpPr>
          <p:cNvPr id="11" name="TextBox 10">
            <a:extLst>
              <a:ext uri="{FF2B5EF4-FFF2-40B4-BE49-F238E27FC236}">
                <a16:creationId xmlns:a16="http://schemas.microsoft.com/office/drawing/2014/main" id="{47B4F101-D9BD-4BE0-813F-51C71C972DB0}"/>
              </a:ext>
            </a:extLst>
          </p:cNvPr>
          <p:cNvSpPr txBox="1"/>
          <p:nvPr/>
        </p:nvSpPr>
        <p:spPr>
          <a:xfrm>
            <a:off x="6953248" y="5457825"/>
            <a:ext cx="4352927" cy="825867"/>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Número de Elementos (Q8):  309.690</a:t>
            </a:r>
          </a:p>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Grados de Libertad (Q8):  1.862.922</a:t>
            </a:r>
          </a:p>
        </p:txBody>
      </p:sp>
      <p:sp>
        <p:nvSpPr>
          <p:cNvPr id="12" name="TextBox 11">
            <a:extLst>
              <a:ext uri="{FF2B5EF4-FFF2-40B4-BE49-F238E27FC236}">
                <a16:creationId xmlns:a16="http://schemas.microsoft.com/office/drawing/2014/main" id="{D6C4832D-3AFE-413B-AF3C-5EC8E782A8E5}"/>
              </a:ext>
            </a:extLst>
          </p:cNvPr>
          <p:cNvSpPr txBox="1"/>
          <p:nvPr/>
        </p:nvSpPr>
        <p:spPr>
          <a:xfrm>
            <a:off x="1114423" y="5448300"/>
            <a:ext cx="4352927" cy="825867"/>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Número de Elementos (Q8):  256.000</a:t>
            </a:r>
          </a:p>
          <a:p>
            <a:pPr marL="91440" indent="-91440" defTabSz="914400">
              <a:lnSpc>
                <a:spcPct val="90000"/>
              </a:lnSpc>
              <a:spcBef>
                <a:spcPts val="1200"/>
              </a:spcBef>
              <a:spcAft>
                <a:spcPts val="200"/>
              </a:spcAft>
              <a:buClr>
                <a:schemeClr val="accent1"/>
              </a:buClr>
              <a:buSzPct val="100000"/>
              <a:buFont typeface="Courier New" panose="02070309020205020404" pitchFamily="49" charset="0"/>
              <a:buChar char="o"/>
            </a:pPr>
            <a:r>
              <a:rPr lang="es-AR" sz="2000" dirty="0">
                <a:solidFill>
                  <a:schemeClr val="tx1">
                    <a:lumMod val="75000"/>
                    <a:lumOff val="25000"/>
                  </a:schemeClr>
                </a:solidFill>
              </a:rPr>
              <a:t> Grados de Libertad (Q8):  1.540.724</a:t>
            </a:r>
          </a:p>
        </p:txBody>
      </p:sp>
      <p:pic>
        <p:nvPicPr>
          <p:cNvPr id="13" name="Picture 12">
            <a:extLst>
              <a:ext uri="{FF2B5EF4-FFF2-40B4-BE49-F238E27FC236}">
                <a16:creationId xmlns:a16="http://schemas.microsoft.com/office/drawing/2014/main" id="{4528C135-9700-45C6-8C4B-87835A6C4B51}"/>
              </a:ext>
            </a:extLst>
          </p:cNvPr>
          <p:cNvPicPr>
            <a:picLocks noChangeAspect="1"/>
          </p:cNvPicPr>
          <p:nvPr/>
        </p:nvPicPr>
        <p:blipFill>
          <a:blip r:embed="rId4"/>
          <a:stretch>
            <a:fillRect/>
          </a:stretch>
        </p:blipFill>
        <p:spPr>
          <a:xfrm>
            <a:off x="6374331" y="3657599"/>
            <a:ext cx="5189020" cy="1775781"/>
          </a:xfrm>
          <a:prstGeom prst="rect">
            <a:avLst/>
          </a:prstGeom>
        </p:spPr>
      </p:pic>
      <p:pic>
        <p:nvPicPr>
          <p:cNvPr id="14" name="Picture 13">
            <a:extLst>
              <a:ext uri="{FF2B5EF4-FFF2-40B4-BE49-F238E27FC236}">
                <a16:creationId xmlns:a16="http://schemas.microsoft.com/office/drawing/2014/main" id="{97BECBB9-1AFF-469F-A194-04D187855049}"/>
              </a:ext>
            </a:extLst>
          </p:cNvPr>
          <p:cNvPicPr>
            <a:picLocks noChangeAspect="1"/>
          </p:cNvPicPr>
          <p:nvPr/>
        </p:nvPicPr>
        <p:blipFill>
          <a:blip r:embed="rId5"/>
          <a:stretch>
            <a:fillRect/>
          </a:stretch>
        </p:blipFill>
        <p:spPr>
          <a:xfrm>
            <a:off x="657225" y="3667125"/>
            <a:ext cx="5204058" cy="1778365"/>
          </a:xfrm>
          <a:prstGeom prst="rect">
            <a:avLst/>
          </a:prstGeom>
        </p:spPr>
      </p:pic>
      <p:pic>
        <p:nvPicPr>
          <p:cNvPr id="15" name="Shape 76">
            <a:extLst>
              <a:ext uri="{FF2B5EF4-FFF2-40B4-BE49-F238E27FC236}">
                <a16:creationId xmlns:a16="http://schemas.microsoft.com/office/drawing/2014/main" id="{569C9C55-39A5-41A3-A575-3AD80B4905EC}"/>
              </a:ext>
            </a:extLst>
          </p:cNvPr>
          <p:cNvPicPr preferRelativeResize="0"/>
          <p:nvPr/>
        </p:nvPicPr>
        <p:blipFill>
          <a:blip r:embed="rId6">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258628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1E28BB4-7AED-4EE5-9A8A-D853E3A8009A}"/>
              </a:ext>
            </a:extLst>
          </p:cNvPr>
          <p:cNvSpPr>
            <a:spLocks noGrp="1"/>
          </p:cNvSpPr>
          <p:nvPr>
            <p:ph type="title"/>
          </p:nvPr>
        </p:nvSpPr>
        <p:spPr>
          <a:xfrm>
            <a:off x="1097280" y="286603"/>
            <a:ext cx="10058400" cy="1450757"/>
          </a:xfrm>
        </p:spPr>
        <p:txBody>
          <a:bodyPr/>
          <a:lstStyle/>
          <a:p>
            <a:r>
              <a:rPr lang="es-AR" dirty="0"/>
              <a:t>Análisis de Tensiones</a:t>
            </a:r>
          </a:p>
        </p:txBody>
      </p:sp>
      <p:pic>
        <p:nvPicPr>
          <p:cNvPr id="6" name="Shape 76">
            <a:extLst>
              <a:ext uri="{FF2B5EF4-FFF2-40B4-BE49-F238E27FC236}">
                <a16:creationId xmlns:a16="http://schemas.microsoft.com/office/drawing/2014/main" id="{2115E850-19A4-4565-B920-9C028E6D180A}"/>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7405BA1-8A28-43BF-8991-7E71514D9FBB}"/>
                  </a:ext>
                </a:extLst>
              </p:cNvPr>
              <p:cNvSpPr txBox="1"/>
              <p:nvPr/>
            </p:nvSpPr>
            <p:spPr>
              <a:xfrm>
                <a:off x="220042" y="2056559"/>
                <a:ext cx="2465611"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0000FF"/>
                        </a:solidFill>
                        <a:latin typeface="Cambria Math" panose="02040503050406030204" pitchFamily="18" charset="0"/>
                        <a:ea typeface="Cambria Math" panose="02040503050406030204" pitchFamily="18" charset="0"/>
                      </a:rPr>
                      <m:t>𝑒𝑟𝑟𝑜𝑟</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2</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19</m:t>
                    </m:r>
                  </m:oMath>
                </a14:m>
                <a:r>
                  <a:rPr lang="es-AR" sz="1600" i="1" dirty="0">
                    <a:solidFill>
                      <a:srgbClr val="0000FF"/>
                    </a:solidFill>
                    <a:latin typeface="Cambria Math" panose="02040503050406030204" pitchFamily="18" charset="0"/>
                    <a:ea typeface="Cambria Math" panose="02040503050406030204" pitchFamily="18" charset="0"/>
                  </a:rPr>
                  <a:t>* </a:t>
                </a:r>
                <a:r>
                  <a:rPr lang="es-AR" sz="1600" i="1" dirty="0" err="1">
                    <a:solidFill>
                      <a:srgbClr val="0000FF"/>
                    </a:solidFill>
                    <a:latin typeface="Cambria Math" panose="02040503050406030204" pitchFamily="18" charset="0"/>
                    <a:ea typeface="Cambria Math" panose="02040503050406030204" pitchFamily="18" charset="0"/>
                  </a:rPr>
                  <a:t>nDoF</a:t>
                </a:r>
                <a:r>
                  <a:rPr lang="es-AR" sz="1600" i="1" dirty="0">
                    <a:solidFill>
                      <a:srgbClr val="0000FF"/>
                    </a:solidFill>
                    <a:latin typeface="Cambria Math" panose="02040503050406030204" pitchFamily="18" charset="0"/>
                    <a:ea typeface="Cambria Math" panose="02040503050406030204" pitchFamily="18" charset="0"/>
                  </a:rPr>
                  <a:t>  </a:t>
                </a:r>
                <a:r>
                  <a:rPr lang="es-AR" sz="1600" i="1" baseline="30000" dirty="0">
                    <a:solidFill>
                      <a:srgbClr val="0000FF"/>
                    </a:solidFill>
                    <a:latin typeface="Cambria Math" panose="02040503050406030204" pitchFamily="18" charset="0"/>
                    <a:ea typeface="Cambria Math" panose="02040503050406030204" pitchFamily="18" charset="0"/>
                  </a:rPr>
                  <a:t>-0,4992</a:t>
                </a:r>
              </a:p>
            </p:txBody>
          </p:sp>
        </mc:Choice>
        <mc:Fallback>
          <p:sp>
            <p:nvSpPr>
              <p:cNvPr id="7" name="TextBox 6">
                <a:extLst>
                  <a:ext uri="{FF2B5EF4-FFF2-40B4-BE49-F238E27FC236}">
                    <a16:creationId xmlns:a16="http://schemas.microsoft.com/office/drawing/2014/main" id="{97405BA1-8A28-43BF-8991-7E71514D9FBB}"/>
                  </a:ext>
                </a:extLst>
              </p:cNvPr>
              <p:cNvSpPr txBox="1">
                <a:spLocks noRot="1" noChangeAspect="1" noMove="1" noResize="1" noEditPoints="1" noAdjustHandles="1" noChangeArrowheads="1" noChangeShapeType="1" noTextEdit="1"/>
              </p:cNvSpPr>
              <p:nvPr/>
            </p:nvSpPr>
            <p:spPr>
              <a:xfrm>
                <a:off x="220042" y="2056559"/>
                <a:ext cx="2465611" cy="246221"/>
              </a:xfrm>
              <a:prstGeom prst="rect">
                <a:avLst/>
              </a:prstGeom>
              <a:blipFill>
                <a:blip r:embed="rId3"/>
                <a:stretch>
                  <a:fillRect l="-1975" t="-26829" r="-1975"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429D58-3B32-423C-B33B-34EED321EB98}"/>
                  </a:ext>
                </a:extLst>
              </p:cNvPr>
              <p:cNvSpPr txBox="1"/>
              <p:nvPr/>
            </p:nvSpPr>
            <p:spPr>
              <a:xfrm>
                <a:off x="220042" y="2396411"/>
                <a:ext cx="2579424"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00"/>
                        </a:solidFill>
                        <a:latin typeface="Cambria Math" panose="02040503050406030204" pitchFamily="18" charset="0"/>
                        <a:ea typeface="Cambria Math" panose="02040503050406030204" pitchFamily="18" charset="0"/>
                      </a:rPr>
                      <m:t>𝑒𝑟𝑟𝑜𝑟</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23</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38</m:t>
                    </m:r>
                  </m:oMath>
                </a14:m>
                <a:r>
                  <a:rPr lang="es-AR" sz="1600" i="1" dirty="0">
                    <a:solidFill>
                      <a:srgbClr val="FF0000"/>
                    </a:solidFill>
                    <a:latin typeface="Cambria Math" panose="02040503050406030204" pitchFamily="18" charset="0"/>
                    <a:ea typeface="Cambria Math" panose="02040503050406030204" pitchFamily="18" charset="0"/>
                  </a:rPr>
                  <a:t>* </a:t>
                </a:r>
                <a:r>
                  <a:rPr lang="es-AR" sz="1600" i="1" dirty="0" err="1">
                    <a:solidFill>
                      <a:srgbClr val="FF0000"/>
                    </a:solidFill>
                    <a:latin typeface="Cambria Math" panose="02040503050406030204" pitchFamily="18" charset="0"/>
                    <a:ea typeface="Cambria Math" panose="02040503050406030204" pitchFamily="18" charset="0"/>
                  </a:rPr>
                  <a:t>nDoF</a:t>
                </a:r>
                <a:r>
                  <a:rPr lang="es-AR" sz="1600" i="1" dirty="0">
                    <a:solidFill>
                      <a:srgbClr val="FF0000"/>
                    </a:solidFill>
                    <a:latin typeface="Cambria Math" panose="02040503050406030204" pitchFamily="18" charset="0"/>
                    <a:ea typeface="Cambria Math" panose="02040503050406030204" pitchFamily="18" charset="0"/>
                  </a:rPr>
                  <a:t>  </a:t>
                </a:r>
                <a:r>
                  <a:rPr lang="es-AR" sz="1600" i="1" baseline="30000" dirty="0">
                    <a:solidFill>
                      <a:srgbClr val="FF0000"/>
                    </a:solidFill>
                    <a:latin typeface="Cambria Math" panose="02040503050406030204" pitchFamily="18" charset="0"/>
                    <a:ea typeface="Cambria Math" panose="02040503050406030204" pitchFamily="18" charset="0"/>
                  </a:rPr>
                  <a:t>-1,0325</a:t>
                </a:r>
              </a:p>
            </p:txBody>
          </p:sp>
        </mc:Choice>
        <mc:Fallback>
          <p:sp>
            <p:nvSpPr>
              <p:cNvPr id="8" name="TextBox 7">
                <a:extLst>
                  <a:ext uri="{FF2B5EF4-FFF2-40B4-BE49-F238E27FC236}">
                    <a16:creationId xmlns:a16="http://schemas.microsoft.com/office/drawing/2014/main" id="{1E429D58-3B32-423C-B33B-34EED321EB98}"/>
                  </a:ext>
                </a:extLst>
              </p:cNvPr>
              <p:cNvSpPr txBox="1">
                <a:spLocks noRot="1" noChangeAspect="1" noMove="1" noResize="1" noEditPoints="1" noAdjustHandles="1" noChangeArrowheads="1" noChangeShapeType="1" noTextEdit="1"/>
              </p:cNvSpPr>
              <p:nvPr/>
            </p:nvSpPr>
            <p:spPr>
              <a:xfrm>
                <a:off x="220042" y="2396411"/>
                <a:ext cx="2579424" cy="246221"/>
              </a:xfrm>
              <a:prstGeom prst="rect">
                <a:avLst/>
              </a:prstGeom>
              <a:blipFill>
                <a:blip r:embed="rId4"/>
                <a:stretch>
                  <a:fillRect l="-1891" t="-26829" r="-2128"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82552A8-78A6-4B05-B2B7-2579918C1977}"/>
                  </a:ext>
                </a:extLst>
              </p:cNvPr>
              <p:cNvSpPr txBox="1"/>
              <p:nvPr/>
            </p:nvSpPr>
            <p:spPr>
              <a:xfrm>
                <a:off x="220042" y="2698101"/>
                <a:ext cx="2531334"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5"/>
                        </a:solidFill>
                        <a:latin typeface="Cambria Math" panose="02040503050406030204" pitchFamily="18" charset="0"/>
                        <a:ea typeface="Cambria Math" panose="02040503050406030204" pitchFamily="18" charset="0"/>
                      </a:rPr>
                      <m:t>𝑒𝑟𝑟𝑜𝑟</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30</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9</m:t>
                    </m:r>
                    <m:r>
                      <a:rPr lang="es-AR" sz="1600" b="0" i="1" smtClean="0">
                        <a:solidFill>
                          <a:schemeClr val="accent5"/>
                        </a:solidFill>
                        <a:latin typeface="Cambria Math" panose="02040503050406030204" pitchFamily="18" charset="0"/>
                        <a:ea typeface="Cambria Math" panose="02040503050406030204" pitchFamily="18" charset="0"/>
                      </a:rPr>
                      <m:t>1</m:t>
                    </m:r>
                  </m:oMath>
                </a14:m>
                <a:r>
                  <a:rPr lang="es-AR" sz="1600" i="1" dirty="0">
                    <a:solidFill>
                      <a:schemeClr val="accent5"/>
                    </a:solidFill>
                    <a:latin typeface="Cambria Math" panose="02040503050406030204" pitchFamily="18" charset="0"/>
                    <a:ea typeface="Cambria Math" panose="02040503050406030204" pitchFamily="18" charset="0"/>
                  </a:rPr>
                  <a:t>* </a:t>
                </a:r>
                <a:r>
                  <a:rPr lang="es-AR" sz="1600" i="1" dirty="0" err="1">
                    <a:solidFill>
                      <a:schemeClr val="accent5"/>
                    </a:solidFill>
                    <a:latin typeface="Cambria Math" panose="02040503050406030204" pitchFamily="18" charset="0"/>
                    <a:ea typeface="Cambria Math" panose="02040503050406030204" pitchFamily="18" charset="0"/>
                  </a:rPr>
                  <a:t>nDoF</a:t>
                </a:r>
                <a:r>
                  <a:rPr lang="es-AR" sz="1600" i="1" dirty="0">
                    <a:solidFill>
                      <a:schemeClr val="accent5"/>
                    </a:solidFill>
                    <a:latin typeface="Cambria Math" panose="02040503050406030204" pitchFamily="18" charset="0"/>
                    <a:ea typeface="Cambria Math" panose="02040503050406030204" pitchFamily="18" charset="0"/>
                  </a:rPr>
                  <a:t> </a:t>
                </a:r>
                <a:r>
                  <a:rPr lang="es-AR" sz="1600" i="1" baseline="30000" dirty="0">
                    <a:solidFill>
                      <a:schemeClr val="accent5"/>
                    </a:solidFill>
                    <a:latin typeface="Cambria Math" panose="02040503050406030204" pitchFamily="18" charset="0"/>
                    <a:ea typeface="Cambria Math" panose="02040503050406030204" pitchFamily="18" charset="0"/>
                  </a:rPr>
                  <a:t>-1,0312</a:t>
                </a:r>
              </a:p>
            </p:txBody>
          </p:sp>
        </mc:Choice>
        <mc:Fallback>
          <p:sp>
            <p:nvSpPr>
              <p:cNvPr id="9" name="TextBox 8">
                <a:extLst>
                  <a:ext uri="{FF2B5EF4-FFF2-40B4-BE49-F238E27FC236}">
                    <a16:creationId xmlns:a16="http://schemas.microsoft.com/office/drawing/2014/main" id="{582552A8-78A6-4B05-B2B7-2579918C1977}"/>
                  </a:ext>
                </a:extLst>
              </p:cNvPr>
              <p:cNvSpPr txBox="1">
                <a:spLocks noRot="1" noChangeAspect="1" noMove="1" noResize="1" noEditPoints="1" noAdjustHandles="1" noChangeArrowheads="1" noChangeShapeType="1" noTextEdit="1"/>
              </p:cNvSpPr>
              <p:nvPr/>
            </p:nvSpPr>
            <p:spPr>
              <a:xfrm>
                <a:off x="220042" y="2698101"/>
                <a:ext cx="2531334" cy="246221"/>
              </a:xfrm>
              <a:prstGeom prst="rect">
                <a:avLst/>
              </a:prstGeom>
              <a:blipFill>
                <a:blip r:embed="rId5"/>
                <a:stretch>
                  <a:fillRect l="-1928" t="-30000" r="-2410"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06DCBF3-3BCC-471A-8208-7AEF041DA35C}"/>
                  </a:ext>
                </a:extLst>
              </p:cNvPr>
              <p:cNvSpPr txBox="1"/>
              <p:nvPr/>
            </p:nvSpPr>
            <p:spPr>
              <a:xfrm>
                <a:off x="220042" y="3009121"/>
                <a:ext cx="2672398" cy="246221"/>
              </a:xfrm>
              <a:prstGeom prst="rect">
                <a:avLst/>
              </a:prstGeom>
              <a:noFill/>
            </p:spPr>
            <p:txBody>
              <a:bodyPr wrap="none" lIns="0" tIns="0" rIns="0" bIns="0" rtlCol="0">
                <a:spAutoFit/>
              </a:bodyPr>
              <a:lstStyle/>
              <a:p>
                <a14:m>
                  <m:oMath xmlns:m="http://schemas.openxmlformats.org/officeDocument/2006/math">
                    <m:r>
                      <a:rPr lang="es-AR" sz="1600" i="1" smtClean="0">
                        <a:solidFill>
                          <a:schemeClr val="accent1"/>
                        </a:solidFill>
                        <a:latin typeface="Cambria Math" panose="02040503050406030204" pitchFamily="18" charset="0"/>
                        <a:ea typeface="Cambria Math" panose="02040503050406030204" pitchFamily="18" charset="0"/>
                      </a:rPr>
                      <m:t>𝑒𝑟𝑟𝑜𝑟</m:t>
                    </m:r>
                    <m:r>
                      <a:rPr lang="es-AR" sz="1600" i="1" baseline="-2500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m:t>
                    </m:r>
                    <m:r>
                      <a:rPr lang="es-AR" sz="1600" i="1">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46</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38</m:t>
                    </m:r>
                  </m:oMath>
                </a14:m>
                <a:r>
                  <a:rPr lang="es-AR" sz="1600" i="1" dirty="0">
                    <a:solidFill>
                      <a:schemeClr val="accent1"/>
                    </a:solidFill>
                    <a:latin typeface="Cambria Math" panose="02040503050406030204" pitchFamily="18" charset="0"/>
                    <a:ea typeface="Cambria Math" panose="02040503050406030204" pitchFamily="18" charset="0"/>
                  </a:rPr>
                  <a:t>* </a:t>
                </a:r>
                <a:r>
                  <a:rPr lang="es-AR" sz="1600" i="1" dirty="0" err="1">
                    <a:solidFill>
                      <a:schemeClr val="accent1"/>
                    </a:solidFill>
                    <a:latin typeface="Cambria Math" panose="02040503050406030204" pitchFamily="18" charset="0"/>
                    <a:ea typeface="Cambria Math" panose="02040503050406030204" pitchFamily="18" charset="0"/>
                  </a:rPr>
                  <a:t>nDoF</a:t>
                </a:r>
                <a:r>
                  <a:rPr lang="es-AR" sz="1600" i="1" dirty="0">
                    <a:solidFill>
                      <a:schemeClr val="accent1"/>
                    </a:solidFill>
                    <a:latin typeface="Cambria Math" panose="02040503050406030204" pitchFamily="18" charset="0"/>
                    <a:ea typeface="Cambria Math" panose="02040503050406030204" pitchFamily="18" charset="0"/>
                  </a:rPr>
                  <a:t> </a:t>
                </a:r>
                <a:r>
                  <a:rPr lang="es-AR" sz="1600" i="1" baseline="30000" dirty="0">
                    <a:solidFill>
                      <a:schemeClr val="accent1"/>
                    </a:solidFill>
                    <a:latin typeface="Cambria Math" panose="02040503050406030204" pitchFamily="18" charset="0"/>
                    <a:ea typeface="Cambria Math" panose="02040503050406030204" pitchFamily="18" charset="0"/>
                  </a:rPr>
                  <a:t>-1,2752</a:t>
                </a:r>
              </a:p>
            </p:txBody>
          </p:sp>
        </mc:Choice>
        <mc:Fallback>
          <p:sp>
            <p:nvSpPr>
              <p:cNvPr id="10" name="TextBox 9">
                <a:extLst>
                  <a:ext uri="{FF2B5EF4-FFF2-40B4-BE49-F238E27FC236}">
                    <a16:creationId xmlns:a16="http://schemas.microsoft.com/office/drawing/2014/main" id="{C06DCBF3-3BCC-471A-8208-7AEF041DA35C}"/>
                  </a:ext>
                </a:extLst>
              </p:cNvPr>
              <p:cNvSpPr txBox="1">
                <a:spLocks noRot="1" noChangeAspect="1" noMove="1" noResize="1" noEditPoints="1" noAdjustHandles="1" noChangeArrowheads="1" noChangeShapeType="1" noTextEdit="1"/>
              </p:cNvSpPr>
              <p:nvPr/>
            </p:nvSpPr>
            <p:spPr>
              <a:xfrm>
                <a:off x="220042" y="3009121"/>
                <a:ext cx="2672398" cy="246221"/>
              </a:xfrm>
              <a:prstGeom prst="rect">
                <a:avLst/>
              </a:prstGeom>
              <a:blipFill>
                <a:blip r:embed="rId6"/>
                <a:stretch>
                  <a:fillRect l="-1826" t="-30000" b="-47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FCDD5F7-24ED-41F0-AD7D-678324029CF3}"/>
                  </a:ext>
                </a:extLst>
              </p:cNvPr>
              <p:cNvSpPr txBox="1"/>
              <p:nvPr/>
            </p:nvSpPr>
            <p:spPr>
              <a:xfrm>
                <a:off x="220042" y="3348134"/>
                <a:ext cx="2654766" cy="246221"/>
              </a:xfrm>
              <a:prstGeom prst="rect">
                <a:avLst/>
              </a:prstGeom>
              <a:noFill/>
            </p:spPr>
            <p:txBody>
              <a:bodyPr wrap="none" lIns="0" tIns="0" rIns="0" bIns="0" rtlCol="0">
                <a:spAutoFit/>
              </a:bodyPr>
              <a:lstStyle/>
              <a:p>
                <a14:m>
                  <m:oMath xmlns:m="http://schemas.openxmlformats.org/officeDocument/2006/math">
                    <m:r>
                      <a:rPr lang="es-AR" sz="1600" i="1" smtClean="0">
                        <a:solidFill>
                          <a:srgbClr val="FF00FF"/>
                        </a:solidFill>
                        <a:latin typeface="Cambria Math" panose="02040503050406030204" pitchFamily="18" charset="0"/>
                        <a:ea typeface="Cambria Math" panose="02040503050406030204" pitchFamily="18" charset="0"/>
                      </a:rPr>
                      <m:t>𝑒𝑟𝑟𝑜𝑟</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29</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9</m:t>
                    </m:r>
                    <m:r>
                      <a:rPr lang="es-AR" sz="1600" b="0" i="1" smtClean="0">
                        <a:solidFill>
                          <a:srgbClr val="FF00FF"/>
                        </a:solidFill>
                        <a:latin typeface="Cambria Math" panose="02040503050406030204" pitchFamily="18" charset="0"/>
                        <a:ea typeface="Cambria Math" panose="02040503050406030204" pitchFamily="18" charset="0"/>
                      </a:rPr>
                      <m:t>6</m:t>
                    </m:r>
                  </m:oMath>
                </a14:m>
                <a:r>
                  <a:rPr lang="es-AR" sz="1600" i="1" dirty="0">
                    <a:solidFill>
                      <a:srgbClr val="FF00FF"/>
                    </a:solidFill>
                    <a:latin typeface="Cambria Math" panose="02040503050406030204" pitchFamily="18" charset="0"/>
                    <a:ea typeface="Cambria Math" panose="02040503050406030204" pitchFamily="18" charset="0"/>
                  </a:rPr>
                  <a:t>* </a:t>
                </a:r>
                <a:r>
                  <a:rPr lang="es-AR" sz="1600" i="1" dirty="0" err="1">
                    <a:solidFill>
                      <a:srgbClr val="FF00FF"/>
                    </a:solidFill>
                    <a:latin typeface="Cambria Math" panose="02040503050406030204" pitchFamily="18" charset="0"/>
                    <a:ea typeface="Cambria Math" panose="02040503050406030204" pitchFamily="18" charset="0"/>
                  </a:rPr>
                  <a:t>nDoF</a:t>
                </a:r>
                <a:r>
                  <a:rPr lang="es-AR" sz="1600" i="1" dirty="0">
                    <a:solidFill>
                      <a:srgbClr val="FF00FF"/>
                    </a:solidFill>
                    <a:latin typeface="Cambria Math" panose="02040503050406030204" pitchFamily="18" charset="0"/>
                    <a:ea typeface="Cambria Math" panose="02040503050406030204" pitchFamily="18" charset="0"/>
                  </a:rPr>
                  <a:t>  </a:t>
                </a:r>
                <a:r>
                  <a:rPr lang="es-AR" sz="1600" i="1" baseline="30000" dirty="0">
                    <a:solidFill>
                      <a:srgbClr val="FF00FF"/>
                    </a:solidFill>
                    <a:latin typeface="Cambria Math" panose="02040503050406030204" pitchFamily="18" charset="0"/>
                    <a:ea typeface="Cambria Math" panose="02040503050406030204" pitchFamily="18" charset="0"/>
                  </a:rPr>
                  <a:t>-1,1997</a:t>
                </a:r>
              </a:p>
            </p:txBody>
          </p:sp>
        </mc:Choice>
        <mc:Fallback>
          <p:sp>
            <p:nvSpPr>
              <p:cNvPr id="11" name="TextBox 10">
                <a:extLst>
                  <a:ext uri="{FF2B5EF4-FFF2-40B4-BE49-F238E27FC236}">
                    <a16:creationId xmlns:a16="http://schemas.microsoft.com/office/drawing/2014/main" id="{AFCDD5F7-24ED-41F0-AD7D-678324029CF3}"/>
                  </a:ext>
                </a:extLst>
              </p:cNvPr>
              <p:cNvSpPr txBox="1">
                <a:spLocks noRot="1" noChangeAspect="1" noMove="1" noResize="1" noEditPoints="1" noAdjustHandles="1" noChangeArrowheads="1" noChangeShapeType="1" noTextEdit="1"/>
              </p:cNvSpPr>
              <p:nvPr/>
            </p:nvSpPr>
            <p:spPr>
              <a:xfrm>
                <a:off x="220042" y="3348134"/>
                <a:ext cx="2654766" cy="246221"/>
              </a:xfrm>
              <a:prstGeom prst="rect">
                <a:avLst/>
              </a:prstGeom>
              <a:blipFill>
                <a:blip r:embed="rId7"/>
                <a:stretch>
                  <a:fillRect l="-1835" t="-26829" r="-1835" b="-46341"/>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7101BB1-4F70-4915-BF6E-9064908C6234}"/>
                  </a:ext>
                </a:extLst>
              </p:cNvPr>
              <p:cNvSpPr txBox="1"/>
              <p:nvPr/>
            </p:nvSpPr>
            <p:spPr>
              <a:xfrm>
                <a:off x="220042" y="4578935"/>
                <a:ext cx="2337371"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0000FF"/>
                          </a:solidFill>
                          <a:latin typeface="Cambria Math" panose="02040503050406030204" pitchFamily="18" charset="0"/>
                          <a:ea typeface="Cambria Math" panose="02040503050406030204" pitchFamily="18" charset="0"/>
                        </a:rPr>
                        <m:t>𝑛𝐷𝑜𝐹</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50</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108</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456</m:t>
                      </m:r>
                      <m:r>
                        <a:rPr lang="es-AR" sz="1600" b="0" i="1" smtClean="0">
                          <a:solidFill>
                            <a:srgbClr val="0000FF"/>
                          </a:solidFill>
                          <a:latin typeface="Cambria Math" panose="02040503050406030204" pitchFamily="18" charset="0"/>
                          <a:ea typeface="Cambria Math" panose="02040503050406030204" pitchFamily="18" charset="0"/>
                        </a:rPr>
                        <m:t>.</m:t>
                      </m:r>
                      <m:r>
                        <a:rPr lang="es-AR" sz="1600" i="1">
                          <a:solidFill>
                            <a:srgbClr val="0000FF"/>
                          </a:solidFill>
                          <a:latin typeface="Cambria Math" panose="02040503050406030204" pitchFamily="18" charset="0"/>
                          <a:ea typeface="Cambria Math" panose="02040503050406030204" pitchFamily="18" charset="0"/>
                        </a:rPr>
                        <m:t>686</m:t>
                      </m:r>
                    </m:oMath>
                  </m:oMathPara>
                </a14:m>
                <a:endParaRPr lang="es-AR" sz="1600" i="1" baseline="30000" dirty="0">
                  <a:solidFill>
                    <a:srgbClr val="0000FF"/>
                  </a:solidFill>
                  <a:latin typeface="Cambria Math" panose="02040503050406030204" pitchFamily="18" charset="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D7101BB1-4F70-4915-BF6E-9064908C6234}"/>
                  </a:ext>
                </a:extLst>
              </p:cNvPr>
              <p:cNvSpPr txBox="1">
                <a:spLocks noRot="1" noChangeAspect="1" noMove="1" noResize="1" noEditPoints="1" noAdjustHandles="1" noChangeArrowheads="1" noChangeShapeType="1" noTextEdit="1"/>
              </p:cNvSpPr>
              <p:nvPr/>
            </p:nvSpPr>
            <p:spPr>
              <a:xfrm>
                <a:off x="220042" y="4578935"/>
                <a:ext cx="2337371" cy="240579"/>
              </a:xfrm>
              <a:prstGeom prst="rect">
                <a:avLst/>
              </a:prstGeom>
              <a:blipFill>
                <a:blip r:embed="rId8"/>
                <a:stretch>
                  <a:fillRect l="-1823" r="-1562"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A9DA580-C596-4FED-8063-C8A9F252C954}"/>
                  </a:ext>
                </a:extLst>
              </p:cNvPr>
              <p:cNvSpPr txBox="1"/>
              <p:nvPr/>
            </p:nvSpPr>
            <p:spPr>
              <a:xfrm>
                <a:off x="220042" y="4918787"/>
                <a:ext cx="1840439"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00"/>
                          </a:solidFill>
                          <a:latin typeface="Cambria Math" panose="02040503050406030204" pitchFamily="18" charset="0"/>
                          <a:ea typeface="Cambria Math" panose="02040503050406030204" pitchFamily="18" charset="0"/>
                        </a:rPr>
                        <m:t>𝑛𝐷𝑜𝐹</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1</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475</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036</m:t>
                      </m:r>
                    </m:oMath>
                  </m:oMathPara>
                </a14:m>
                <a:endParaRPr lang="es-AR" sz="1600" i="1" baseline="30000" dirty="0">
                  <a:solidFill>
                    <a:srgbClr val="FF0000"/>
                  </a:solidFill>
                  <a:latin typeface="Cambria Math" panose="02040503050406030204" pitchFamily="18" charset="0"/>
                  <a:ea typeface="Cambria Math" panose="02040503050406030204" pitchFamily="18" charset="0"/>
                </a:endParaRPr>
              </a:p>
            </p:txBody>
          </p:sp>
        </mc:Choice>
        <mc:Fallback>
          <p:sp>
            <p:nvSpPr>
              <p:cNvPr id="13" name="TextBox 12">
                <a:extLst>
                  <a:ext uri="{FF2B5EF4-FFF2-40B4-BE49-F238E27FC236}">
                    <a16:creationId xmlns:a16="http://schemas.microsoft.com/office/drawing/2014/main" id="{6A9DA580-C596-4FED-8063-C8A9F252C954}"/>
                  </a:ext>
                </a:extLst>
              </p:cNvPr>
              <p:cNvSpPr txBox="1">
                <a:spLocks noRot="1" noChangeAspect="1" noMove="1" noResize="1" noEditPoints="1" noAdjustHandles="1" noChangeArrowheads="1" noChangeShapeType="1" noTextEdit="1"/>
              </p:cNvSpPr>
              <p:nvPr/>
            </p:nvSpPr>
            <p:spPr>
              <a:xfrm>
                <a:off x="220042" y="4918787"/>
                <a:ext cx="1840439" cy="240579"/>
              </a:xfrm>
              <a:prstGeom prst="rect">
                <a:avLst/>
              </a:prstGeom>
              <a:blipFill>
                <a:blip r:embed="rId9"/>
                <a:stretch>
                  <a:fillRect l="-2318" r="-2318" b="-3589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1DB208F-7EC6-49B0-A1B2-FB156B6C6EA6}"/>
                  </a:ext>
                </a:extLst>
              </p:cNvPr>
              <p:cNvSpPr txBox="1"/>
              <p:nvPr/>
            </p:nvSpPr>
            <p:spPr>
              <a:xfrm>
                <a:off x="220042" y="5220477"/>
                <a:ext cx="184044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5"/>
                          </a:solidFill>
                          <a:latin typeface="Cambria Math" panose="02040503050406030204" pitchFamily="18" charset="0"/>
                          <a:ea typeface="Cambria Math" panose="02040503050406030204" pitchFamily="18" charset="0"/>
                        </a:rPr>
                        <m:t>𝑛𝐷𝑜𝐹</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1</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965</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9</m:t>
                      </m:r>
                      <m:r>
                        <a:rPr lang="es-AR" sz="1600" b="0" i="1" smtClean="0">
                          <a:solidFill>
                            <a:schemeClr val="accent5"/>
                          </a:solidFill>
                          <a:latin typeface="Cambria Math" panose="02040503050406030204" pitchFamily="18" charset="0"/>
                          <a:ea typeface="Cambria Math" panose="02040503050406030204" pitchFamily="18" charset="0"/>
                        </a:rPr>
                        <m:t>70</m:t>
                      </m:r>
                    </m:oMath>
                  </m:oMathPara>
                </a14:m>
                <a:endParaRPr lang="es-AR" sz="1600" i="1" baseline="30000" dirty="0">
                  <a:solidFill>
                    <a:schemeClr val="accent5"/>
                  </a:solidFill>
                  <a:latin typeface="Cambria Math" panose="02040503050406030204" pitchFamily="18" charset="0"/>
                  <a:ea typeface="Cambria Math" panose="02040503050406030204" pitchFamily="18" charset="0"/>
                </a:endParaRPr>
              </a:p>
            </p:txBody>
          </p:sp>
        </mc:Choice>
        <mc:Fallback>
          <p:sp>
            <p:nvSpPr>
              <p:cNvPr id="14" name="TextBox 13">
                <a:extLst>
                  <a:ext uri="{FF2B5EF4-FFF2-40B4-BE49-F238E27FC236}">
                    <a16:creationId xmlns:a16="http://schemas.microsoft.com/office/drawing/2014/main" id="{F1DB208F-7EC6-49B0-A1B2-FB156B6C6EA6}"/>
                  </a:ext>
                </a:extLst>
              </p:cNvPr>
              <p:cNvSpPr txBox="1">
                <a:spLocks noRot="1" noChangeAspect="1" noMove="1" noResize="1" noEditPoints="1" noAdjustHandles="1" noChangeArrowheads="1" noChangeShapeType="1" noTextEdit="1"/>
              </p:cNvSpPr>
              <p:nvPr/>
            </p:nvSpPr>
            <p:spPr>
              <a:xfrm>
                <a:off x="220042" y="5220477"/>
                <a:ext cx="1840440" cy="240579"/>
              </a:xfrm>
              <a:prstGeom prst="rect">
                <a:avLst/>
              </a:prstGeom>
              <a:blipFill>
                <a:blip r:embed="rId10"/>
                <a:stretch>
                  <a:fillRect l="-2318" r="-2318"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8F88B03-7062-4E29-8779-71877EDC576B}"/>
                  </a:ext>
                </a:extLst>
              </p:cNvPr>
              <p:cNvSpPr txBox="1"/>
              <p:nvPr/>
            </p:nvSpPr>
            <p:spPr>
              <a:xfrm>
                <a:off x="220042" y="5531497"/>
                <a:ext cx="1760289"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1"/>
                          </a:solidFill>
                          <a:latin typeface="Cambria Math" panose="02040503050406030204" pitchFamily="18" charset="0"/>
                          <a:ea typeface="Cambria Math" panose="02040503050406030204" pitchFamily="18" charset="0"/>
                        </a:rPr>
                        <m:t>𝑛𝐷𝑜𝐹</m:t>
                      </m:r>
                      <m:r>
                        <a:rPr lang="es-AR" sz="1600" b="0" i="1" baseline="-25000" smtClean="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12=168</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995</m:t>
                      </m:r>
                    </m:oMath>
                  </m:oMathPara>
                </a14:m>
                <a:endParaRPr lang="es-AR" sz="1600" i="1" baseline="30000" dirty="0">
                  <a:solidFill>
                    <a:schemeClr val="accent1"/>
                  </a:solidFill>
                  <a:latin typeface="Cambria Math" panose="02040503050406030204" pitchFamily="18" charset="0"/>
                  <a:ea typeface="Cambria Math" panose="02040503050406030204" pitchFamily="18" charset="0"/>
                </a:endParaRPr>
              </a:p>
            </p:txBody>
          </p:sp>
        </mc:Choice>
        <mc:Fallback>
          <p:sp>
            <p:nvSpPr>
              <p:cNvPr id="15" name="TextBox 14">
                <a:extLst>
                  <a:ext uri="{FF2B5EF4-FFF2-40B4-BE49-F238E27FC236}">
                    <a16:creationId xmlns:a16="http://schemas.microsoft.com/office/drawing/2014/main" id="{38F88B03-7062-4E29-8779-71877EDC576B}"/>
                  </a:ext>
                </a:extLst>
              </p:cNvPr>
              <p:cNvSpPr txBox="1">
                <a:spLocks noRot="1" noChangeAspect="1" noMove="1" noResize="1" noEditPoints="1" noAdjustHandles="1" noChangeArrowheads="1" noChangeShapeType="1" noTextEdit="1"/>
              </p:cNvSpPr>
              <p:nvPr/>
            </p:nvSpPr>
            <p:spPr>
              <a:xfrm>
                <a:off x="220042" y="5531497"/>
                <a:ext cx="1760289" cy="240579"/>
              </a:xfrm>
              <a:prstGeom prst="rect">
                <a:avLst/>
              </a:prstGeom>
              <a:blipFill>
                <a:blip r:embed="rId11"/>
                <a:stretch>
                  <a:fillRect l="-2422" r="-2422"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B37CF75-42A8-497E-83D7-48DB1F5798E6}"/>
                  </a:ext>
                </a:extLst>
              </p:cNvPr>
              <p:cNvSpPr txBox="1"/>
              <p:nvPr/>
            </p:nvSpPr>
            <p:spPr>
              <a:xfrm>
                <a:off x="220042" y="5861179"/>
                <a:ext cx="1763496"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FF"/>
                          </a:solidFill>
                          <a:latin typeface="Cambria Math" panose="02040503050406030204" pitchFamily="18" charset="0"/>
                          <a:ea typeface="Cambria Math" panose="02040503050406030204" pitchFamily="18" charset="0"/>
                        </a:rPr>
                        <m:t>𝑛𝐷𝑜𝐹</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250</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289</m:t>
                      </m:r>
                    </m:oMath>
                  </m:oMathPara>
                </a14:m>
                <a:endParaRPr lang="es-AR" sz="1600" i="1" baseline="30000" dirty="0">
                  <a:solidFill>
                    <a:srgbClr val="FF00FF"/>
                  </a:solidFill>
                  <a:latin typeface="Cambria Math" panose="02040503050406030204" pitchFamily="18" charset="0"/>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AB37CF75-42A8-497E-83D7-48DB1F5798E6}"/>
                  </a:ext>
                </a:extLst>
              </p:cNvPr>
              <p:cNvSpPr txBox="1">
                <a:spLocks noRot="1" noChangeAspect="1" noMove="1" noResize="1" noEditPoints="1" noAdjustHandles="1" noChangeArrowheads="1" noChangeShapeType="1" noTextEdit="1"/>
              </p:cNvSpPr>
              <p:nvPr/>
            </p:nvSpPr>
            <p:spPr>
              <a:xfrm>
                <a:off x="220042" y="5861179"/>
                <a:ext cx="1763496" cy="240579"/>
              </a:xfrm>
              <a:prstGeom prst="rect">
                <a:avLst/>
              </a:prstGeom>
              <a:blipFill>
                <a:blip r:embed="rId12"/>
                <a:stretch>
                  <a:fillRect l="-2422" r="-2422" b="-32500"/>
                </a:stretch>
              </a:blipFill>
            </p:spPr>
            <p:txBody>
              <a:bodyPr/>
              <a:lstStyle/>
              <a:p>
                <a:r>
                  <a:rPr lang="es-AR">
                    <a:noFill/>
                  </a:rPr>
                  <a:t> </a:t>
                </a:r>
              </a:p>
            </p:txBody>
          </p:sp>
        </mc:Fallback>
      </mc:AlternateContent>
      <p:sp>
        <p:nvSpPr>
          <p:cNvPr id="17" name="Arrow: Right 16">
            <a:extLst>
              <a:ext uri="{FF2B5EF4-FFF2-40B4-BE49-F238E27FC236}">
                <a16:creationId xmlns:a16="http://schemas.microsoft.com/office/drawing/2014/main" id="{3836144B-B70F-4CEF-BC99-2261F8982FCA}"/>
              </a:ext>
            </a:extLst>
          </p:cNvPr>
          <p:cNvSpPr/>
          <p:nvPr/>
        </p:nvSpPr>
        <p:spPr>
          <a:xfrm rot="5400000">
            <a:off x="888363" y="3954528"/>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DA3F7DF-4C1A-4450-9710-4C28CD171837}"/>
                  </a:ext>
                </a:extLst>
              </p:cNvPr>
              <p:cNvSpPr txBox="1"/>
              <p:nvPr/>
            </p:nvSpPr>
            <p:spPr>
              <a:xfrm>
                <a:off x="2977968" y="4572715"/>
                <a:ext cx="1114279"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0000FF"/>
                          </a:solidFill>
                          <a:latin typeface="Cambria Math" panose="02040503050406030204" pitchFamily="18" charset="0"/>
                          <a:ea typeface="Cambria Math" panose="02040503050406030204" pitchFamily="18" charset="0"/>
                        </a:rPr>
                        <m:t>𝑛𝐷𝑜𝐹</m:t>
                      </m:r>
                      <m:r>
                        <a:rPr lang="es-AR" sz="1600" i="1" baseline="-25000">
                          <a:solidFill>
                            <a:srgbClr val="0000FF"/>
                          </a:solidFill>
                          <a:latin typeface="Cambria Math" panose="02040503050406030204" pitchFamily="18" charset="0"/>
                          <a:ea typeface="Cambria Math" panose="02040503050406030204" pitchFamily="18" charset="0"/>
                        </a:rPr>
                        <m:t>𝑄</m:t>
                      </m:r>
                      <m:r>
                        <a:rPr lang="es-AR" sz="1600" i="1" baseline="-25000" smtClean="0">
                          <a:solidFill>
                            <a:srgbClr val="0000FF"/>
                          </a:solidFill>
                          <a:latin typeface="Cambria Math" panose="02040503050406030204" pitchFamily="18" charset="0"/>
                          <a:ea typeface="Cambria Math" panose="02040503050406030204" pitchFamily="18" charset="0"/>
                        </a:rPr>
                        <m:t>4</m:t>
                      </m:r>
                      <m:r>
                        <a:rPr lang="es-AR" sz="1600" i="1">
                          <a:solidFill>
                            <a:srgbClr val="0000FF"/>
                          </a:solidFill>
                          <a:latin typeface="Cambria Math" panose="02040503050406030204" pitchFamily="18" charset="0"/>
                          <a:ea typeface="Cambria Math" panose="02040503050406030204" pitchFamily="18" charset="0"/>
                        </a:rPr>
                        <m:t>=</m:t>
                      </m:r>
                      <m:r>
                        <a:rPr lang="es-AR" sz="1600" b="0" i="1" smtClean="0">
                          <a:solidFill>
                            <a:srgbClr val="0000FF"/>
                          </a:solidFill>
                          <a:latin typeface="Cambria Math" panose="02040503050406030204" pitchFamily="18" charset="0"/>
                          <a:ea typeface="Cambria Math" panose="02040503050406030204" pitchFamily="18" charset="0"/>
                        </a:rPr>
                        <m:t>−</m:t>
                      </m:r>
                    </m:oMath>
                  </m:oMathPara>
                </a14:m>
                <a:endParaRPr lang="es-AR" sz="1600" i="1" baseline="30000" dirty="0">
                  <a:solidFill>
                    <a:srgbClr val="0000FF"/>
                  </a:solidFill>
                  <a:latin typeface="Cambria Math" panose="02040503050406030204" pitchFamily="18" charset="0"/>
                  <a:ea typeface="Cambria Math" panose="02040503050406030204" pitchFamily="18" charset="0"/>
                </a:endParaRPr>
              </a:p>
            </p:txBody>
          </p:sp>
        </mc:Choice>
        <mc:Fallback>
          <p:sp>
            <p:nvSpPr>
              <p:cNvPr id="18" name="TextBox 17">
                <a:extLst>
                  <a:ext uri="{FF2B5EF4-FFF2-40B4-BE49-F238E27FC236}">
                    <a16:creationId xmlns:a16="http://schemas.microsoft.com/office/drawing/2014/main" id="{FDA3F7DF-4C1A-4450-9710-4C28CD171837}"/>
                  </a:ext>
                </a:extLst>
              </p:cNvPr>
              <p:cNvSpPr txBox="1">
                <a:spLocks noRot="1" noChangeAspect="1" noMove="1" noResize="1" noEditPoints="1" noAdjustHandles="1" noChangeArrowheads="1" noChangeShapeType="1" noTextEdit="1"/>
              </p:cNvSpPr>
              <p:nvPr/>
            </p:nvSpPr>
            <p:spPr>
              <a:xfrm>
                <a:off x="2977968" y="4572715"/>
                <a:ext cx="1114279" cy="240579"/>
              </a:xfrm>
              <a:prstGeom prst="rect">
                <a:avLst/>
              </a:prstGeom>
              <a:blipFill>
                <a:blip r:embed="rId13"/>
                <a:stretch>
                  <a:fillRect l="-4945" r="-1099"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844D70C-E0D6-47CA-BE11-E0082013F3F1}"/>
                  </a:ext>
                </a:extLst>
              </p:cNvPr>
              <p:cNvSpPr txBox="1"/>
              <p:nvPr/>
            </p:nvSpPr>
            <p:spPr>
              <a:xfrm>
                <a:off x="2977968" y="4912567"/>
                <a:ext cx="184044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00"/>
                          </a:solidFill>
                          <a:latin typeface="Cambria Math" panose="02040503050406030204" pitchFamily="18" charset="0"/>
                          <a:ea typeface="Cambria Math" panose="02040503050406030204" pitchFamily="18" charset="0"/>
                        </a:rPr>
                        <m:t>𝑛𝐷𝑜𝐹</m:t>
                      </m:r>
                      <m:r>
                        <a:rPr lang="es-AR" sz="1600" i="1" baseline="-25000">
                          <a:solidFill>
                            <a:srgbClr val="FF0000"/>
                          </a:solidFill>
                          <a:latin typeface="Cambria Math" panose="02040503050406030204" pitchFamily="18" charset="0"/>
                          <a:ea typeface="Cambria Math" panose="02040503050406030204" pitchFamily="18" charset="0"/>
                        </a:rPr>
                        <m:t>𝑄</m:t>
                      </m:r>
                      <m:r>
                        <a:rPr lang="es-AR" sz="1600" b="0" i="1" baseline="-25000" smtClean="0">
                          <a:solidFill>
                            <a:srgbClr val="FF0000"/>
                          </a:solidFill>
                          <a:latin typeface="Cambria Math" panose="02040503050406030204" pitchFamily="18" charset="0"/>
                          <a:ea typeface="Cambria Math" panose="02040503050406030204" pitchFamily="18" charset="0"/>
                        </a:rPr>
                        <m:t>8</m:t>
                      </m:r>
                      <m:r>
                        <a:rPr lang="es-AR" sz="1600" i="1">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1</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540</m:t>
                      </m:r>
                      <m:r>
                        <a:rPr lang="es-AR" sz="1600" b="0" i="1" smtClean="0">
                          <a:solidFill>
                            <a:srgbClr val="FF0000"/>
                          </a:solidFill>
                          <a:latin typeface="Cambria Math" panose="02040503050406030204" pitchFamily="18" charset="0"/>
                          <a:ea typeface="Cambria Math" panose="02040503050406030204" pitchFamily="18" charset="0"/>
                        </a:rPr>
                        <m:t>.</m:t>
                      </m:r>
                      <m:r>
                        <a:rPr lang="es-AR" sz="1600" i="1">
                          <a:solidFill>
                            <a:srgbClr val="FF0000"/>
                          </a:solidFill>
                          <a:latin typeface="Cambria Math" panose="02040503050406030204" pitchFamily="18" charset="0"/>
                          <a:ea typeface="Cambria Math" panose="02040503050406030204" pitchFamily="18" charset="0"/>
                        </a:rPr>
                        <m:t>778</m:t>
                      </m:r>
                    </m:oMath>
                  </m:oMathPara>
                </a14:m>
                <a:endParaRPr lang="es-AR" sz="1600" i="1" baseline="30000" dirty="0">
                  <a:solidFill>
                    <a:srgbClr val="FF0000"/>
                  </a:solidFill>
                  <a:latin typeface="Cambria Math" panose="02040503050406030204" pitchFamily="18" charset="0"/>
                  <a:ea typeface="Cambria Math" panose="02040503050406030204" pitchFamily="18" charset="0"/>
                </a:endParaRPr>
              </a:p>
            </p:txBody>
          </p:sp>
        </mc:Choice>
        <mc:Fallback>
          <p:sp>
            <p:nvSpPr>
              <p:cNvPr id="19" name="TextBox 18">
                <a:extLst>
                  <a:ext uri="{FF2B5EF4-FFF2-40B4-BE49-F238E27FC236}">
                    <a16:creationId xmlns:a16="http://schemas.microsoft.com/office/drawing/2014/main" id="{2844D70C-E0D6-47CA-BE11-E0082013F3F1}"/>
                  </a:ext>
                </a:extLst>
              </p:cNvPr>
              <p:cNvSpPr txBox="1">
                <a:spLocks noRot="1" noChangeAspect="1" noMove="1" noResize="1" noEditPoints="1" noAdjustHandles="1" noChangeArrowheads="1" noChangeShapeType="1" noTextEdit="1"/>
              </p:cNvSpPr>
              <p:nvPr/>
            </p:nvSpPr>
            <p:spPr>
              <a:xfrm>
                <a:off x="2977968" y="4912567"/>
                <a:ext cx="1840440" cy="240579"/>
              </a:xfrm>
              <a:prstGeom prst="rect">
                <a:avLst/>
              </a:prstGeom>
              <a:blipFill>
                <a:blip r:embed="rId14"/>
                <a:stretch>
                  <a:fillRect l="-2658" r="-2326" b="-3589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955CEBD-88A6-41E9-9F50-A6D1CDB60A84}"/>
                  </a:ext>
                </a:extLst>
              </p:cNvPr>
              <p:cNvSpPr txBox="1"/>
              <p:nvPr/>
            </p:nvSpPr>
            <p:spPr>
              <a:xfrm>
                <a:off x="2977968" y="5214257"/>
                <a:ext cx="184044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5"/>
                          </a:solidFill>
                          <a:latin typeface="Cambria Math" panose="02040503050406030204" pitchFamily="18" charset="0"/>
                          <a:ea typeface="Cambria Math" panose="02040503050406030204" pitchFamily="18" charset="0"/>
                        </a:rPr>
                        <m:t>𝑛𝐷𝑜𝐹</m:t>
                      </m:r>
                      <m:r>
                        <a:rPr lang="es-AR" sz="1600" i="1" baseline="-25000">
                          <a:solidFill>
                            <a:schemeClr val="accent5"/>
                          </a:solidFill>
                          <a:latin typeface="Cambria Math" panose="02040503050406030204" pitchFamily="18" charset="0"/>
                          <a:ea typeface="Cambria Math" panose="02040503050406030204" pitchFamily="18" charset="0"/>
                        </a:rPr>
                        <m:t>𝑄</m:t>
                      </m:r>
                      <m:r>
                        <a:rPr lang="es-AR" sz="1600" b="0" i="1" baseline="-25000" smtClean="0">
                          <a:solidFill>
                            <a:schemeClr val="accent5"/>
                          </a:solidFill>
                          <a:latin typeface="Cambria Math" panose="02040503050406030204" pitchFamily="18" charset="0"/>
                          <a:ea typeface="Cambria Math" panose="02040503050406030204" pitchFamily="18" charset="0"/>
                        </a:rPr>
                        <m:t>9</m:t>
                      </m:r>
                      <m:r>
                        <a:rPr lang="es-AR" sz="1600" i="1">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2</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052</m:t>
                      </m:r>
                      <m:r>
                        <a:rPr lang="es-AR" sz="1600" b="0" i="1" smtClean="0">
                          <a:solidFill>
                            <a:schemeClr val="accent5"/>
                          </a:solidFill>
                          <a:latin typeface="Cambria Math" panose="02040503050406030204" pitchFamily="18" charset="0"/>
                          <a:ea typeface="Cambria Math" panose="02040503050406030204" pitchFamily="18" charset="0"/>
                        </a:rPr>
                        <m:t>.</m:t>
                      </m:r>
                      <m:r>
                        <a:rPr lang="es-AR" sz="1600" i="1">
                          <a:solidFill>
                            <a:schemeClr val="accent5"/>
                          </a:solidFill>
                          <a:latin typeface="Cambria Math" panose="02040503050406030204" pitchFamily="18" charset="0"/>
                          <a:ea typeface="Cambria Math" panose="02040503050406030204" pitchFamily="18" charset="0"/>
                        </a:rPr>
                        <m:t>778</m:t>
                      </m:r>
                    </m:oMath>
                  </m:oMathPara>
                </a14:m>
                <a:endParaRPr lang="es-AR" sz="1600" i="1" baseline="30000" dirty="0">
                  <a:solidFill>
                    <a:schemeClr val="accent5"/>
                  </a:solidFill>
                  <a:latin typeface="Cambria Math" panose="02040503050406030204" pitchFamily="18" charset="0"/>
                  <a:ea typeface="Cambria Math" panose="02040503050406030204" pitchFamily="18" charset="0"/>
                </a:endParaRPr>
              </a:p>
            </p:txBody>
          </p:sp>
        </mc:Choice>
        <mc:Fallback>
          <p:sp>
            <p:nvSpPr>
              <p:cNvPr id="20" name="TextBox 19">
                <a:extLst>
                  <a:ext uri="{FF2B5EF4-FFF2-40B4-BE49-F238E27FC236}">
                    <a16:creationId xmlns:a16="http://schemas.microsoft.com/office/drawing/2014/main" id="{A955CEBD-88A6-41E9-9F50-A6D1CDB60A84}"/>
                  </a:ext>
                </a:extLst>
              </p:cNvPr>
              <p:cNvSpPr txBox="1">
                <a:spLocks noRot="1" noChangeAspect="1" noMove="1" noResize="1" noEditPoints="1" noAdjustHandles="1" noChangeArrowheads="1" noChangeShapeType="1" noTextEdit="1"/>
              </p:cNvSpPr>
              <p:nvPr/>
            </p:nvSpPr>
            <p:spPr>
              <a:xfrm>
                <a:off x="2977968" y="5214257"/>
                <a:ext cx="1840440" cy="240579"/>
              </a:xfrm>
              <a:prstGeom prst="rect">
                <a:avLst/>
              </a:prstGeom>
              <a:blipFill>
                <a:blip r:embed="rId15"/>
                <a:stretch>
                  <a:fillRect l="-2658" r="-2326"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CA85EB6-9F26-4E7E-A9E5-3AA4045A22EE}"/>
                  </a:ext>
                </a:extLst>
              </p:cNvPr>
              <p:cNvSpPr txBox="1"/>
              <p:nvPr/>
            </p:nvSpPr>
            <p:spPr>
              <a:xfrm>
                <a:off x="2977968" y="5525277"/>
                <a:ext cx="176029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chemeClr val="accent1"/>
                          </a:solidFill>
                          <a:latin typeface="Cambria Math" panose="02040503050406030204" pitchFamily="18" charset="0"/>
                          <a:ea typeface="Cambria Math" panose="02040503050406030204" pitchFamily="18" charset="0"/>
                        </a:rPr>
                        <m:t>𝑛𝐷𝑜𝐹</m:t>
                      </m:r>
                      <m:r>
                        <a:rPr lang="es-AR" sz="1600" b="0" i="1" baseline="-25000" smtClean="0">
                          <a:solidFill>
                            <a:schemeClr val="accent1"/>
                          </a:solidFill>
                          <a:latin typeface="Cambria Math" panose="02040503050406030204" pitchFamily="18" charset="0"/>
                          <a:ea typeface="Cambria Math" panose="02040503050406030204" pitchFamily="18" charset="0"/>
                        </a:rPr>
                        <m:t>𝑄</m:t>
                      </m:r>
                      <m:r>
                        <a:rPr lang="es-AR" sz="1600" b="0" i="1" baseline="-25000" smtClean="0">
                          <a:solidFill>
                            <a:schemeClr val="accent1"/>
                          </a:solidFill>
                          <a:latin typeface="Cambria Math" panose="02040503050406030204" pitchFamily="18" charset="0"/>
                          <a:ea typeface="Cambria Math" panose="02040503050406030204" pitchFamily="18" charset="0"/>
                        </a:rPr>
                        <m:t>12=363</m:t>
                      </m:r>
                      <m:r>
                        <a:rPr lang="es-AR" sz="1600" b="0" i="1" smtClean="0">
                          <a:solidFill>
                            <a:schemeClr val="accent1"/>
                          </a:solidFill>
                          <a:latin typeface="Cambria Math" panose="02040503050406030204" pitchFamily="18" charset="0"/>
                          <a:ea typeface="Cambria Math" panose="02040503050406030204" pitchFamily="18" charset="0"/>
                        </a:rPr>
                        <m:t>.</m:t>
                      </m:r>
                      <m:r>
                        <a:rPr lang="es-AR" sz="1600" i="1">
                          <a:solidFill>
                            <a:schemeClr val="accent1"/>
                          </a:solidFill>
                          <a:latin typeface="Cambria Math" panose="02040503050406030204" pitchFamily="18" charset="0"/>
                          <a:ea typeface="Cambria Math" panose="02040503050406030204" pitchFamily="18" charset="0"/>
                        </a:rPr>
                        <m:t>764</m:t>
                      </m:r>
                    </m:oMath>
                  </m:oMathPara>
                </a14:m>
                <a:endParaRPr lang="es-AR" sz="1600" i="1" baseline="30000" dirty="0">
                  <a:solidFill>
                    <a:schemeClr val="accent1"/>
                  </a:solidFill>
                  <a:latin typeface="Cambria Math" panose="02040503050406030204" pitchFamily="18" charset="0"/>
                  <a:ea typeface="Cambria Math" panose="02040503050406030204" pitchFamily="18" charset="0"/>
                </a:endParaRPr>
              </a:p>
            </p:txBody>
          </p:sp>
        </mc:Choice>
        <mc:Fallback>
          <p:sp>
            <p:nvSpPr>
              <p:cNvPr id="21" name="TextBox 20">
                <a:extLst>
                  <a:ext uri="{FF2B5EF4-FFF2-40B4-BE49-F238E27FC236}">
                    <a16:creationId xmlns:a16="http://schemas.microsoft.com/office/drawing/2014/main" id="{BCA85EB6-9F26-4E7E-A9E5-3AA4045A22EE}"/>
                  </a:ext>
                </a:extLst>
              </p:cNvPr>
              <p:cNvSpPr txBox="1">
                <a:spLocks noRot="1" noChangeAspect="1" noMove="1" noResize="1" noEditPoints="1" noAdjustHandles="1" noChangeArrowheads="1" noChangeShapeType="1" noTextEdit="1"/>
              </p:cNvSpPr>
              <p:nvPr/>
            </p:nvSpPr>
            <p:spPr>
              <a:xfrm>
                <a:off x="2977968" y="5525277"/>
                <a:ext cx="1760290" cy="240579"/>
              </a:xfrm>
              <a:prstGeom prst="rect">
                <a:avLst/>
              </a:prstGeom>
              <a:blipFill>
                <a:blip r:embed="rId16"/>
                <a:stretch>
                  <a:fillRect l="-2778" r="-2431" b="-32500"/>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13CF332-6554-4A70-BAC1-F1F50F2F7FDF}"/>
                  </a:ext>
                </a:extLst>
              </p:cNvPr>
              <p:cNvSpPr txBox="1"/>
              <p:nvPr/>
            </p:nvSpPr>
            <p:spPr>
              <a:xfrm>
                <a:off x="2977968" y="5854959"/>
                <a:ext cx="1760290" cy="2405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AR" sz="1600" b="0" i="1" smtClean="0">
                          <a:solidFill>
                            <a:srgbClr val="FF00FF"/>
                          </a:solidFill>
                          <a:latin typeface="Cambria Math" panose="02040503050406030204" pitchFamily="18" charset="0"/>
                          <a:ea typeface="Cambria Math" panose="02040503050406030204" pitchFamily="18" charset="0"/>
                        </a:rPr>
                        <m:t>𝑛𝐷𝑜𝐹</m:t>
                      </m:r>
                      <m:r>
                        <a:rPr lang="es-AR" sz="1600" i="1" baseline="-25000">
                          <a:solidFill>
                            <a:srgbClr val="FF00FF"/>
                          </a:solidFill>
                          <a:latin typeface="Cambria Math" panose="02040503050406030204" pitchFamily="18" charset="0"/>
                          <a:ea typeface="Cambria Math" panose="02040503050406030204" pitchFamily="18" charset="0"/>
                        </a:rPr>
                        <m:t>𝑄</m:t>
                      </m:r>
                      <m:r>
                        <a:rPr lang="es-AR" sz="1600" b="0" i="1" baseline="-25000" smtClean="0">
                          <a:solidFill>
                            <a:srgbClr val="FF00FF"/>
                          </a:solidFill>
                          <a:latin typeface="Cambria Math" panose="02040503050406030204" pitchFamily="18" charset="0"/>
                          <a:ea typeface="Cambria Math" panose="02040503050406030204" pitchFamily="18" charset="0"/>
                        </a:rPr>
                        <m:t>16</m:t>
                      </m:r>
                      <m:r>
                        <a:rPr lang="es-AR" sz="1600" i="1">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290</m:t>
                      </m:r>
                      <m:r>
                        <a:rPr lang="es-AR" sz="1600" b="0" i="1" smtClean="0">
                          <a:solidFill>
                            <a:srgbClr val="FF00FF"/>
                          </a:solidFill>
                          <a:latin typeface="Cambria Math" panose="02040503050406030204" pitchFamily="18" charset="0"/>
                          <a:ea typeface="Cambria Math" panose="02040503050406030204" pitchFamily="18" charset="0"/>
                        </a:rPr>
                        <m:t>.</m:t>
                      </m:r>
                      <m:r>
                        <a:rPr lang="es-AR" sz="1600" i="1">
                          <a:solidFill>
                            <a:srgbClr val="FF00FF"/>
                          </a:solidFill>
                          <a:latin typeface="Cambria Math" panose="02040503050406030204" pitchFamily="18" charset="0"/>
                          <a:ea typeface="Cambria Math" panose="02040503050406030204" pitchFamily="18" charset="0"/>
                        </a:rPr>
                        <m:t>654</m:t>
                      </m:r>
                    </m:oMath>
                  </m:oMathPara>
                </a14:m>
                <a:endParaRPr lang="es-AR" sz="1600" i="1" baseline="30000" dirty="0">
                  <a:solidFill>
                    <a:srgbClr val="FF00FF"/>
                  </a:solidFill>
                  <a:latin typeface="Cambria Math" panose="02040503050406030204" pitchFamily="18" charset="0"/>
                  <a:ea typeface="Cambria Math" panose="02040503050406030204" pitchFamily="18" charset="0"/>
                </a:endParaRPr>
              </a:p>
            </p:txBody>
          </p:sp>
        </mc:Choice>
        <mc:Fallback>
          <p:sp>
            <p:nvSpPr>
              <p:cNvPr id="22" name="TextBox 21">
                <a:extLst>
                  <a:ext uri="{FF2B5EF4-FFF2-40B4-BE49-F238E27FC236}">
                    <a16:creationId xmlns:a16="http://schemas.microsoft.com/office/drawing/2014/main" id="{313CF332-6554-4A70-BAC1-F1F50F2F7FDF}"/>
                  </a:ext>
                </a:extLst>
              </p:cNvPr>
              <p:cNvSpPr txBox="1">
                <a:spLocks noRot="1" noChangeAspect="1" noMove="1" noResize="1" noEditPoints="1" noAdjustHandles="1" noChangeArrowheads="1" noChangeShapeType="1" noTextEdit="1"/>
              </p:cNvSpPr>
              <p:nvPr/>
            </p:nvSpPr>
            <p:spPr>
              <a:xfrm>
                <a:off x="2977968" y="5854959"/>
                <a:ext cx="1760290" cy="240579"/>
              </a:xfrm>
              <a:prstGeom prst="rect">
                <a:avLst/>
              </a:prstGeom>
              <a:blipFill>
                <a:blip r:embed="rId17"/>
                <a:stretch>
                  <a:fillRect l="-2778" r="-2778" b="-32500"/>
                </a:stretch>
              </a:blipFill>
            </p:spPr>
            <p:txBody>
              <a:bodyPr/>
              <a:lstStyle/>
              <a:p>
                <a:r>
                  <a:rPr lang="es-AR">
                    <a:noFill/>
                  </a:rPr>
                  <a:t> </a:t>
                </a:r>
              </a:p>
            </p:txBody>
          </p:sp>
        </mc:Fallback>
      </mc:AlternateContent>
      <p:pic>
        <p:nvPicPr>
          <p:cNvPr id="23" name="Picture 22">
            <a:extLst>
              <a:ext uri="{FF2B5EF4-FFF2-40B4-BE49-F238E27FC236}">
                <a16:creationId xmlns:a16="http://schemas.microsoft.com/office/drawing/2014/main" id="{2E2361B4-4413-446F-B034-C71F652AFA5B}"/>
              </a:ext>
            </a:extLst>
          </p:cNvPr>
          <p:cNvPicPr>
            <a:picLocks noChangeAspect="1"/>
          </p:cNvPicPr>
          <p:nvPr/>
        </p:nvPicPr>
        <p:blipFill>
          <a:blip r:embed="rId18"/>
          <a:stretch>
            <a:fillRect/>
          </a:stretch>
        </p:blipFill>
        <p:spPr>
          <a:xfrm>
            <a:off x="4868641" y="1857375"/>
            <a:ext cx="7004117" cy="4381499"/>
          </a:xfrm>
          <a:prstGeom prst="rect">
            <a:avLst/>
          </a:prstGeom>
        </p:spPr>
      </p:pic>
    </p:spTree>
    <p:extLst>
      <p:ext uri="{BB962C8B-B14F-4D97-AF65-F5344CB8AC3E}">
        <p14:creationId xmlns:p14="http://schemas.microsoft.com/office/powerpoint/2010/main" val="1292839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3801-3681-4748-84AA-A15276A4A93B}"/>
              </a:ext>
            </a:extLst>
          </p:cNvPr>
          <p:cNvSpPr>
            <a:spLocks noGrp="1"/>
          </p:cNvSpPr>
          <p:nvPr>
            <p:ph type="title"/>
          </p:nvPr>
        </p:nvSpPr>
        <p:spPr/>
        <p:txBody>
          <a:bodyPr/>
          <a:lstStyle/>
          <a:p>
            <a:r>
              <a:rPr lang="es-AR" dirty="0"/>
              <a:t>Análisis de Tensiones</a:t>
            </a:r>
          </a:p>
        </p:txBody>
      </p:sp>
      <p:pic>
        <p:nvPicPr>
          <p:cNvPr id="4" name="Shape 76">
            <a:extLst>
              <a:ext uri="{FF2B5EF4-FFF2-40B4-BE49-F238E27FC236}">
                <a16:creationId xmlns:a16="http://schemas.microsoft.com/office/drawing/2014/main" id="{E9CEBA96-629E-461C-92D3-7BB5A3DB2683}"/>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5" name="Picture 4">
            <a:extLst>
              <a:ext uri="{FF2B5EF4-FFF2-40B4-BE49-F238E27FC236}">
                <a16:creationId xmlns:a16="http://schemas.microsoft.com/office/drawing/2014/main" id="{1A7C90BB-9147-4FCE-BA7F-2CF73CC95CD3}"/>
              </a:ext>
            </a:extLst>
          </p:cNvPr>
          <p:cNvPicPr>
            <a:picLocks noChangeAspect="1"/>
          </p:cNvPicPr>
          <p:nvPr/>
        </p:nvPicPr>
        <p:blipFill>
          <a:blip r:embed="rId3"/>
          <a:stretch>
            <a:fillRect/>
          </a:stretch>
        </p:blipFill>
        <p:spPr>
          <a:xfrm>
            <a:off x="2541033" y="1821273"/>
            <a:ext cx="7109934" cy="4455701"/>
          </a:xfrm>
          <a:prstGeom prst="rect">
            <a:avLst/>
          </a:prstGeom>
        </p:spPr>
      </p:pic>
    </p:spTree>
    <p:extLst>
      <p:ext uri="{BB962C8B-B14F-4D97-AF65-F5344CB8AC3E}">
        <p14:creationId xmlns:p14="http://schemas.microsoft.com/office/powerpoint/2010/main" val="2532730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B916F5-6A57-453F-A811-0CAD23859375}"/>
              </a:ext>
            </a:extLst>
          </p:cNvPr>
          <p:cNvSpPr>
            <a:spLocks noGrp="1"/>
          </p:cNvSpPr>
          <p:nvPr>
            <p:ph type="title"/>
          </p:nvPr>
        </p:nvSpPr>
        <p:spPr>
          <a:xfrm>
            <a:off x="1097280" y="286603"/>
            <a:ext cx="10058400" cy="1450757"/>
          </a:xfrm>
        </p:spPr>
        <p:txBody>
          <a:bodyPr/>
          <a:lstStyle/>
          <a:p>
            <a:r>
              <a:rPr lang="es-AR" dirty="0"/>
              <a:t>Análisis de Tensiones</a:t>
            </a:r>
          </a:p>
        </p:txBody>
      </p:sp>
      <p:pic>
        <p:nvPicPr>
          <p:cNvPr id="5" name="Shape 76">
            <a:extLst>
              <a:ext uri="{FF2B5EF4-FFF2-40B4-BE49-F238E27FC236}">
                <a16:creationId xmlns:a16="http://schemas.microsoft.com/office/drawing/2014/main" id="{8833984F-B812-4146-AA6E-863366B2E134}"/>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2" name="Picture 1">
            <a:extLst>
              <a:ext uri="{FF2B5EF4-FFF2-40B4-BE49-F238E27FC236}">
                <a16:creationId xmlns:a16="http://schemas.microsoft.com/office/drawing/2014/main" id="{78589A5C-3B85-4476-BE58-F04CD4702F05}"/>
              </a:ext>
            </a:extLst>
          </p:cNvPr>
          <p:cNvPicPr>
            <a:picLocks noChangeAspect="1"/>
          </p:cNvPicPr>
          <p:nvPr/>
        </p:nvPicPr>
        <p:blipFill>
          <a:blip r:embed="rId3"/>
          <a:stretch>
            <a:fillRect/>
          </a:stretch>
        </p:blipFill>
        <p:spPr>
          <a:xfrm>
            <a:off x="2520294" y="1868924"/>
            <a:ext cx="7151411" cy="4455675"/>
          </a:xfrm>
          <a:prstGeom prst="rect">
            <a:avLst/>
          </a:prstGeom>
        </p:spPr>
      </p:pic>
    </p:spTree>
    <p:extLst>
      <p:ext uri="{BB962C8B-B14F-4D97-AF65-F5344CB8AC3E}">
        <p14:creationId xmlns:p14="http://schemas.microsoft.com/office/powerpoint/2010/main" val="858379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3B69F3C2-5C0C-4242-A0F0-2420961E8EE2}"/>
              </a:ext>
            </a:extLst>
          </p:cNvPr>
          <p:cNvPicPr>
            <a:picLocks noChangeAspect="1"/>
          </p:cNvPicPr>
          <p:nvPr/>
        </p:nvPicPr>
        <p:blipFill>
          <a:blip r:embed="rId2"/>
          <a:stretch>
            <a:fillRect/>
          </a:stretch>
        </p:blipFill>
        <p:spPr>
          <a:xfrm>
            <a:off x="2401824" y="2181225"/>
            <a:ext cx="6645401" cy="3257550"/>
          </a:xfrm>
          <a:prstGeom prst="rect">
            <a:avLst/>
          </a:prstGeom>
        </p:spPr>
      </p:pic>
      <p:sp>
        <p:nvSpPr>
          <p:cNvPr id="2" name="Title 1">
            <a:extLst>
              <a:ext uri="{FF2B5EF4-FFF2-40B4-BE49-F238E27FC236}">
                <a16:creationId xmlns:a16="http://schemas.microsoft.com/office/drawing/2014/main" id="{98639246-A9E3-41A3-87AD-08F828A1DB7F}"/>
              </a:ext>
            </a:extLst>
          </p:cNvPr>
          <p:cNvSpPr>
            <a:spLocks noGrp="1"/>
          </p:cNvSpPr>
          <p:nvPr>
            <p:ph type="title"/>
          </p:nvPr>
        </p:nvSpPr>
        <p:spPr/>
        <p:txBody>
          <a:bodyPr/>
          <a:lstStyle/>
          <a:p>
            <a:r>
              <a:rPr lang="es-AR" dirty="0"/>
              <a:t>Estructura a Analizar</a:t>
            </a:r>
          </a:p>
        </p:txBody>
      </p:sp>
      <p:sp>
        <p:nvSpPr>
          <p:cNvPr id="6" name="Isosceles Triangle 5">
            <a:extLst>
              <a:ext uri="{FF2B5EF4-FFF2-40B4-BE49-F238E27FC236}">
                <a16:creationId xmlns:a16="http://schemas.microsoft.com/office/drawing/2014/main" id="{E8017D49-8172-42BF-89C5-42C9FDA3F0C7}"/>
              </a:ext>
            </a:extLst>
          </p:cNvPr>
          <p:cNvSpPr/>
          <p:nvPr/>
        </p:nvSpPr>
        <p:spPr>
          <a:xfrm>
            <a:off x="2438633" y="5281037"/>
            <a:ext cx="235391" cy="193424"/>
          </a:xfrm>
          <a:prstGeom prst="triangle">
            <a:avLst>
              <a:gd name="adj" fmla="val 4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 name="Rectangle 6">
            <a:extLst>
              <a:ext uri="{FF2B5EF4-FFF2-40B4-BE49-F238E27FC236}">
                <a16:creationId xmlns:a16="http://schemas.microsoft.com/office/drawing/2014/main" id="{30095CB4-07E5-48A5-A9C6-F161AEEB063C}"/>
              </a:ext>
            </a:extLst>
          </p:cNvPr>
          <p:cNvSpPr/>
          <p:nvPr/>
        </p:nvSpPr>
        <p:spPr>
          <a:xfrm>
            <a:off x="8905882" y="3380678"/>
            <a:ext cx="235391" cy="1902975"/>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0" name="Straight Arrow Connector 9">
            <a:extLst>
              <a:ext uri="{FF2B5EF4-FFF2-40B4-BE49-F238E27FC236}">
                <a16:creationId xmlns:a16="http://schemas.microsoft.com/office/drawing/2014/main" id="{FF3D866A-9805-429E-8458-BD5BA18B7F33}"/>
              </a:ext>
            </a:extLst>
          </p:cNvPr>
          <p:cNvCxnSpPr>
            <a:cxnSpLocks/>
          </p:cNvCxnSpPr>
          <p:nvPr/>
        </p:nvCxnSpPr>
        <p:spPr>
          <a:xfrm>
            <a:off x="8905997" y="4515196"/>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DB1667-991D-4EE5-95AD-96D5621985EF}"/>
              </a:ext>
            </a:extLst>
          </p:cNvPr>
          <p:cNvCxnSpPr>
            <a:cxnSpLocks/>
          </p:cNvCxnSpPr>
          <p:nvPr/>
        </p:nvCxnSpPr>
        <p:spPr>
          <a:xfrm>
            <a:off x="8904405" y="3382905"/>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A92945C-32DC-4128-A11E-4BFE13A60060}"/>
              </a:ext>
            </a:extLst>
          </p:cNvPr>
          <p:cNvCxnSpPr>
            <a:cxnSpLocks/>
          </p:cNvCxnSpPr>
          <p:nvPr/>
        </p:nvCxnSpPr>
        <p:spPr>
          <a:xfrm>
            <a:off x="8904407" y="3532134"/>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7A9AD22-B61C-4B0C-B15D-3F683EA26843}"/>
              </a:ext>
            </a:extLst>
          </p:cNvPr>
          <p:cNvCxnSpPr>
            <a:cxnSpLocks/>
          </p:cNvCxnSpPr>
          <p:nvPr/>
        </p:nvCxnSpPr>
        <p:spPr>
          <a:xfrm>
            <a:off x="8904381" y="4233172"/>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47C4F4-40D9-4749-911A-816C5F360FA0}"/>
              </a:ext>
            </a:extLst>
          </p:cNvPr>
          <p:cNvCxnSpPr>
            <a:cxnSpLocks/>
          </p:cNvCxnSpPr>
          <p:nvPr/>
        </p:nvCxnSpPr>
        <p:spPr>
          <a:xfrm>
            <a:off x="8904380" y="3672839"/>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70485C-7F79-4F1E-9E20-B3A6CB1C0F9A}"/>
              </a:ext>
            </a:extLst>
          </p:cNvPr>
          <p:cNvCxnSpPr>
            <a:cxnSpLocks/>
          </p:cNvCxnSpPr>
          <p:nvPr/>
        </p:nvCxnSpPr>
        <p:spPr>
          <a:xfrm>
            <a:off x="8904406" y="3816490"/>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07A32D2-3E72-4E3E-A303-BECBB6CDC5D0}"/>
              </a:ext>
            </a:extLst>
          </p:cNvPr>
          <p:cNvCxnSpPr>
            <a:cxnSpLocks/>
          </p:cNvCxnSpPr>
          <p:nvPr/>
        </p:nvCxnSpPr>
        <p:spPr>
          <a:xfrm>
            <a:off x="8909143" y="5282772"/>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7962921-A2AB-417B-A515-1AD8BF610301}"/>
              </a:ext>
            </a:extLst>
          </p:cNvPr>
          <p:cNvCxnSpPr>
            <a:cxnSpLocks/>
          </p:cNvCxnSpPr>
          <p:nvPr/>
        </p:nvCxnSpPr>
        <p:spPr>
          <a:xfrm>
            <a:off x="8905997" y="4374380"/>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362D00-CDF0-49D5-9400-8F7B5D357DEA}"/>
              </a:ext>
            </a:extLst>
          </p:cNvPr>
          <p:cNvCxnSpPr>
            <a:cxnSpLocks/>
          </p:cNvCxnSpPr>
          <p:nvPr/>
        </p:nvCxnSpPr>
        <p:spPr>
          <a:xfrm>
            <a:off x="8905997" y="3957662"/>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FC35255-C1BD-4EBB-8F21-B32C4BF4C5B1}"/>
              </a:ext>
            </a:extLst>
          </p:cNvPr>
          <p:cNvCxnSpPr>
            <a:cxnSpLocks/>
          </p:cNvCxnSpPr>
          <p:nvPr/>
        </p:nvCxnSpPr>
        <p:spPr>
          <a:xfrm>
            <a:off x="8905997" y="4655368"/>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C5BE1F-84E0-4CE9-A147-C392A2D5B563}"/>
              </a:ext>
            </a:extLst>
          </p:cNvPr>
          <p:cNvCxnSpPr>
            <a:cxnSpLocks/>
          </p:cNvCxnSpPr>
          <p:nvPr/>
        </p:nvCxnSpPr>
        <p:spPr>
          <a:xfrm>
            <a:off x="8905997" y="4095774"/>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1BC526-8776-4726-A247-DD0C3139BF40}"/>
              </a:ext>
            </a:extLst>
          </p:cNvPr>
          <p:cNvCxnSpPr>
            <a:cxnSpLocks/>
          </p:cNvCxnSpPr>
          <p:nvPr/>
        </p:nvCxnSpPr>
        <p:spPr>
          <a:xfrm>
            <a:off x="8906786" y="4815020"/>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FE5876-8A27-4C5D-9B25-45E1AA7CECDE}"/>
              </a:ext>
            </a:extLst>
          </p:cNvPr>
          <p:cNvCxnSpPr>
            <a:cxnSpLocks/>
          </p:cNvCxnSpPr>
          <p:nvPr/>
        </p:nvCxnSpPr>
        <p:spPr>
          <a:xfrm>
            <a:off x="8906786" y="5119819"/>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0AB76B-777F-4A66-AA85-B5FD20D21BCA}"/>
              </a:ext>
            </a:extLst>
          </p:cNvPr>
          <p:cNvCxnSpPr>
            <a:cxnSpLocks/>
          </p:cNvCxnSpPr>
          <p:nvPr/>
        </p:nvCxnSpPr>
        <p:spPr>
          <a:xfrm>
            <a:off x="8904405" y="4962656"/>
            <a:ext cx="22929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9E0215EA-C68E-47D6-B960-2FCDBC5904FB}"/>
              </a:ext>
            </a:extLst>
          </p:cNvPr>
          <p:cNvSpPr/>
          <p:nvPr/>
        </p:nvSpPr>
        <p:spPr>
          <a:xfrm rot="5400000">
            <a:off x="2328403" y="3287548"/>
            <a:ext cx="235391" cy="193424"/>
          </a:xfrm>
          <a:prstGeom prst="triangle">
            <a:avLst>
              <a:gd name="adj" fmla="val 4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Isosceles Triangle 34">
            <a:extLst>
              <a:ext uri="{FF2B5EF4-FFF2-40B4-BE49-F238E27FC236}">
                <a16:creationId xmlns:a16="http://schemas.microsoft.com/office/drawing/2014/main" id="{02AEE191-128D-4750-8026-B46D2297E0BB}"/>
              </a:ext>
            </a:extLst>
          </p:cNvPr>
          <p:cNvSpPr/>
          <p:nvPr/>
        </p:nvSpPr>
        <p:spPr>
          <a:xfrm rot="5400000">
            <a:off x="2325715" y="3765872"/>
            <a:ext cx="235391" cy="193424"/>
          </a:xfrm>
          <a:prstGeom prst="triangle">
            <a:avLst>
              <a:gd name="adj" fmla="val 4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Isosceles Triangle 35">
            <a:extLst>
              <a:ext uri="{FF2B5EF4-FFF2-40B4-BE49-F238E27FC236}">
                <a16:creationId xmlns:a16="http://schemas.microsoft.com/office/drawing/2014/main" id="{25B57956-C9DF-4ACE-9E34-9422E5A18737}"/>
              </a:ext>
            </a:extLst>
          </p:cNvPr>
          <p:cNvSpPr/>
          <p:nvPr/>
        </p:nvSpPr>
        <p:spPr>
          <a:xfrm rot="5400000">
            <a:off x="2325946" y="4226376"/>
            <a:ext cx="235391" cy="193424"/>
          </a:xfrm>
          <a:prstGeom prst="triangle">
            <a:avLst>
              <a:gd name="adj" fmla="val 4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7" name="Isosceles Triangle 36">
            <a:extLst>
              <a:ext uri="{FF2B5EF4-FFF2-40B4-BE49-F238E27FC236}">
                <a16:creationId xmlns:a16="http://schemas.microsoft.com/office/drawing/2014/main" id="{964B89AF-0355-4091-8A70-CB4CEB1719DB}"/>
              </a:ext>
            </a:extLst>
          </p:cNvPr>
          <p:cNvSpPr/>
          <p:nvPr/>
        </p:nvSpPr>
        <p:spPr>
          <a:xfrm rot="5400000">
            <a:off x="2325715" y="4728052"/>
            <a:ext cx="235391" cy="193424"/>
          </a:xfrm>
          <a:prstGeom prst="triangle">
            <a:avLst>
              <a:gd name="adj" fmla="val 483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9" name="Straight Connector 38">
            <a:extLst>
              <a:ext uri="{FF2B5EF4-FFF2-40B4-BE49-F238E27FC236}">
                <a16:creationId xmlns:a16="http://schemas.microsoft.com/office/drawing/2014/main" id="{21C4EBD5-289E-4503-9863-A7A09E3263FB}"/>
              </a:ext>
            </a:extLst>
          </p:cNvPr>
          <p:cNvCxnSpPr/>
          <p:nvPr/>
        </p:nvCxnSpPr>
        <p:spPr>
          <a:xfrm>
            <a:off x="2309145" y="3257550"/>
            <a:ext cx="0" cy="25479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6595B6-0462-431D-8482-A379BCA43B27}"/>
              </a:ext>
            </a:extLst>
          </p:cNvPr>
          <p:cNvCxnSpPr/>
          <p:nvPr/>
        </p:nvCxnSpPr>
        <p:spPr>
          <a:xfrm>
            <a:off x="2309145" y="3736181"/>
            <a:ext cx="0" cy="25479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FDD4D6-6A02-49F2-BD74-3840E9C85F7E}"/>
              </a:ext>
            </a:extLst>
          </p:cNvPr>
          <p:cNvCxnSpPr/>
          <p:nvPr/>
        </p:nvCxnSpPr>
        <p:spPr>
          <a:xfrm>
            <a:off x="2309145" y="4191000"/>
            <a:ext cx="0" cy="25479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5AB032B-286A-4490-B75F-B0267F0F6228}"/>
              </a:ext>
            </a:extLst>
          </p:cNvPr>
          <p:cNvCxnSpPr/>
          <p:nvPr/>
        </p:nvCxnSpPr>
        <p:spPr>
          <a:xfrm>
            <a:off x="2309145" y="4698206"/>
            <a:ext cx="0" cy="254794"/>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FEDCE22-0B12-4167-8527-2E6D672955C4}"/>
              </a:ext>
            </a:extLst>
          </p:cNvPr>
          <p:cNvSpPr txBox="1"/>
          <p:nvPr/>
        </p:nvSpPr>
        <p:spPr>
          <a:xfrm>
            <a:off x="9093326" y="4171950"/>
            <a:ext cx="1895475" cy="369332"/>
          </a:xfrm>
          <a:prstGeom prst="rect">
            <a:avLst/>
          </a:prstGeom>
          <a:noFill/>
        </p:spPr>
        <p:txBody>
          <a:bodyPr wrap="square" rtlCol="0">
            <a:spAutoFit/>
          </a:bodyPr>
          <a:lstStyle/>
          <a:p>
            <a:r>
              <a:rPr lang="el-GR" dirty="0"/>
              <a:t>σ</a:t>
            </a:r>
            <a:r>
              <a:rPr lang="es-AR" dirty="0"/>
              <a:t> = 1 N/mm</a:t>
            </a:r>
          </a:p>
        </p:txBody>
      </p:sp>
      <p:pic>
        <p:nvPicPr>
          <p:cNvPr id="45" name="Shape 76">
            <a:extLst>
              <a:ext uri="{FF2B5EF4-FFF2-40B4-BE49-F238E27FC236}">
                <a16:creationId xmlns:a16="http://schemas.microsoft.com/office/drawing/2014/main" id="{00F4D8DC-3807-4A5C-9F7E-47C1413945A4}"/>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3055798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4B5B51-7A38-4EB2-807C-2772F10A2B04}"/>
              </a:ext>
            </a:extLst>
          </p:cNvPr>
          <p:cNvSpPr>
            <a:spLocks noGrp="1"/>
          </p:cNvSpPr>
          <p:nvPr>
            <p:ph type="title"/>
          </p:nvPr>
        </p:nvSpPr>
        <p:spPr/>
        <p:txBody>
          <a:bodyPr/>
          <a:lstStyle/>
          <a:p>
            <a:r>
              <a:rPr lang="es-AR" dirty="0"/>
              <a:t>Isótropo vs Ortótropo</a:t>
            </a:r>
          </a:p>
        </p:txBody>
      </p:sp>
      <p:sp>
        <p:nvSpPr>
          <p:cNvPr id="5" name="Text Placeholder 4">
            <a:extLst>
              <a:ext uri="{FF2B5EF4-FFF2-40B4-BE49-F238E27FC236}">
                <a16:creationId xmlns:a16="http://schemas.microsoft.com/office/drawing/2014/main" id="{DB71F939-4ECE-4E33-835F-4859676EDF20}"/>
              </a:ext>
            </a:extLst>
          </p:cNvPr>
          <p:cNvSpPr>
            <a:spLocks noGrp="1"/>
          </p:cNvSpPr>
          <p:nvPr>
            <p:ph type="body" idx="1"/>
          </p:nvPr>
        </p:nvSpPr>
        <p:spPr/>
        <p:txBody>
          <a:bodyPr/>
          <a:lstStyle/>
          <a:p>
            <a:r>
              <a:rPr lang="es-AR" dirty="0"/>
              <a:t>Comparación de tensiones y desplazamientos</a:t>
            </a:r>
          </a:p>
        </p:txBody>
      </p:sp>
      <p:pic>
        <p:nvPicPr>
          <p:cNvPr id="6" name="Shape 76">
            <a:extLst>
              <a:ext uri="{FF2B5EF4-FFF2-40B4-BE49-F238E27FC236}">
                <a16:creationId xmlns:a16="http://schemas.microsoft.com/office/drawing/2014/main" id="{3744DA1A-2634-4A8F-A1D7-50B534F28DDF}"/>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3219870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0A6E-0D32-4DD2-850B-2A5C04C9A3F3}"/>
              </a:ext>
            </a:extLst>
          </p:cNvPr>
          <p:cNvSpPr>
            <a:spLocks noGrp="1"/>
          </p:cNvSpPr>
          <p:nvPr>
            <p:ph type="title"/>
          </p:nvPr>
        </p:nvSpPr>
        <p:spPr/>
        <p:txBody>
          <a:bodyPr/>
          <a:lstStyle/>
          <a:p>
            <a:r>
              <a:rPr lang="es-AR" dirty="0"/>
              <a:t>Isótropo vs Ortótropo - </a:t>
            </a:r>
            <a:r>
              <a:rPr lang="el-GR" dirty="0"/>
              <a:t>σ</a:t>
            </a:r>
            <a:r>
              <a:rPr lang="es-AR" baseline="-25000" dirty="0"/>
              <a:t>VM</a:t>
            </a:r>
            <a:r>
              <a:rPr lang="es-AR" dirty="0"/>
              <a:t> </a:t>
            </a:r>
          </a:p>
        </p:txBody>
      </p:sp>
      <p:pic>
        <p:nvPicPr>
          <p:cNvPr id="5" name="Shape 76">
            <a:extLst>
              <a:ext uri="{FF2B5EF4-FFF2-40B4-BE49-F238E27FC236}">
                <a16:creationId xmlns:a16="http://schemas.microsoft.com/office/drawing/2014/main" id="{35F906ED-0E4B-413F-9919-1D1D00A7CCD5}"/>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6" name="Picture 5">
            <a:extLst>
              <a:ext uri="{FF2B5EF4-FFF2-40B4-BE49-F238E27FC236}">
                <a16:creationId xmlns:a16="http://schemas.microsoft.com/office/drawing/2014/main" id="{8502B1A3-C5A8-4C29-8119-5A29024A720C}"/>
              </a:ext>
            </a:extLst>
          </p:cNvPr>
          <p:cNvPicPr>
            <a:picLocks noChangeAspect="1"/>
          </p:cNvPicPr>
          <p:nvPr/>
        </p:nvPicPr>
        <p:blipFill>
          <a:blip r:embed="rId3"/>
          <a:stretch>
            <a:fillRect/>
          </a:stretch>
        </p:blipFill>
        <p:spPr>
          <a:xfrm>
            <a:off x="2752725" y="4080223"/>
            <a:ext cx="6677025" cy="2210200"/>
          </a:xfrm>
          <a:prstGeom prst="rect">
            <a:avLst/>
          </a:prstGeom>
        </p:spPr>
      </p:pic>
      <p:pic>
        <p:nvPicPr>
          <p:cNvPr id="8" name="Picture 7">
            <a:extLst>
              <a:ext uri="{FF2B5EF4-FFF2-40B4-BE49-F238E27FC236}">
                <a16:creationId xmlns:a16="http://schemas.microsoft.com/office/drawing/2014/main" id="{64AB95E4-02E6-47CE-A590-320DC4AA93E6}"/>
              </a:ext>
            </a:extLst>
          </p:cNvPr>
          <p:cNvPicPr>
            <a:picLocks noChangeAspect="1"/>
          </p:cNvPicPr>
          <p:nvPr/>
        </p:nvPicPr>
        <p:blipFill>
          <a:blip r:embed="rId4"/>
          <a:stretch>
            <a:fillRect/>
          </a:stretch>
        </p:blipFill>
        <p:spPr>
          <a:xfrm>
            <a:off x="2724150" y="1929013"/>
            <a:ext cx="6743699" cy="2130120"/>
          </a:xfrm>
          <a:prstGeom prst="rect">
            <a:avLst/>
          </a:prstGeom>
        </p:spPr>
      </p:pic>
    </p:spTree>
    <p:extLst>
      <p:ext uri="{BB962C8B-B14F-4D97-AF65-F5344CB8AC3E}">
        <p14:creationId xmlns:p14="http://schemas.microsoft.com/office/powerpoint/2010/main" val="637062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1125A0-BC12-4F1D-9E6B-DE4B6F3E35C8}"/>
              </a:ext>
            </a:extLst>
          </p:cNvPr>
          <p:cNvSpPr>
            <a:spLocks noGrp="1"/>
          </p:cNvSpPr>
          <p:nvPr>
            <p:ph type="title"/>
          </p:nvPr>
        </p:nvSpPr>
        <p:spPr>
          <a:xfrm>
            <a:off x="1097280" y="286603"/>
            <a:ext cx="10058400" cy="1450757"/>
          </a:xfrm>
        </p:spPr>
        <p:txBody>
          <a:bodyPr/>
          <a:lstStyle/>
          <a:p>
            <a:r>
              <a:rPr lang="es-AR" dirty="0"/>
              <a:t>Isótropo vs Ortótropo - </a:t>
            </a:r>
            <a:r>
              <a:rPr lang="el-GR" dirty="0"/>
              <a:t>σ</a:t>
            </a:r>
            <a:r>
              <a:rPr lang="es-AR" baseline="-25000" dirty="0"/>
              <a:t>VM</a:t>
            </a:r>
            <a:r>
              <a:rPr lang="es-AR" dirty="0"/>
              <a:t> </a:t>
            </a:r>
          </a:p>
        </p:txBody>
      </p:sp>
      <p:pic>
        <p:nvPicPr>
          <p:cNvPr id="5" name="Shape 76">
            <a:extLst>
              <a:ext uri="{FF2B5EF4-FFF2-40B4-BE49-F238E27FC236}">
                <a16:creationId xmlns:a16="http://schemas.microsoft.com/office/drawing/2014/main" id="{F62A16A9-2060-4B2F-9810-8821C2B964FB}"/>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7" name="Picture 6">
            <a:extLst>
              <a:ext uri="{FF2B5EF4-FFF2-40B4-BE49-F238E27FC236}">
                <a16:creationId xmlns:a16="http://schemas.microsoft.com/office/drawing/2014/main" id="{0DC5229B-0522-4952-BE05-27658AA32AE9}"/>
              </a:ext>
            </a:extLst>
          </p:cNvPr>
          <p:cNvPicPr>
            <a:picLocks noChangeAspect="1"/>
          </p:cNvPicPr>
          <p:nvPr/>
        </p:nvPicPr>
        <p:blipFill>
          <a:blip r:embed="rId3"/>
          <a:stretch>
            <a:fillRect/>
          </a:stretch>
        </p:blipFill>
        <p:spPr>
          <a:xfrm>
            <a:off x="2743200" y="4102997"/>
            <a:ext cx="6715124" cy="2164023"/>
          </a:xfrm>
          <a:prstGeom prst="rect">
            <a:avLst/>
          </a:prstGeom>
        </p:spPr>
      </p:pic>
      <p:pic>
        <p:nvPicPr>
          <p:cNvPr id="8" name="Picture 7">
            <a:extLst>
              <a:ext uri="{FF2B5EF4-FFF2-40B4-BE49-F238E27FC236}">
                <a16:creationId xmlns:a16="http://schemas.microsoft.com/office/drawing/2014/main" id="{B0BEEAC0-58DB-4A9B-8372-2892090E84CF}"/>
              </a:ext>
            </a:extLst>
          </p:cNvPr>
          <p:cNvPicPr>
            <a:picLocks noChangeAspect="1"/>
          </p:cNvPicPr>
          <p:nvPr/>
        </p:nvPicPr>
        <p:blipFill>
          <a:blip r:embed="rId4"/>
          <a:stretch>
            <a:fillRect/>
          </a:stretch>
        </p:blipFill>
        <p:spPr>
          <a:xfrm>
            <a:off x="2724150" y="1929013"/>
            <a:ext cx="6743699" cy="2130120"/>
          </a:xfrm>
          <a:prstGeom prst="rect">
            <a:avLst/>
          </a:prstGeom>
        </p:spPr>
      </p:pic>
    </p:spTree>
    <p:extLst>
      <p:ext uri="{BB962C8B-B14F-4D97-AF65-F5344CB8AC3E}">
        <p14:creationId xmlns:p14="http://schemas.microsoft.com/office/powerpoint/2010/main" val="588531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55494B-8814-4211-8EC2-A71D30D11106}"/>
              </a:ext>
            </a:extLst>
          </p:cNvPr>
          <p:cNvSpPr>
            <a:spLocks noGrp="1"/>
          </p:cNvSpPr>
          <p:nvPr>
            <p:ph type="title"/>
          </p:nvPr>
        </p:nvSpPr>
        <p:spPr>
          <a:xfrm>
            <a:off x="1097280" y="286603"/>
            <a:ext cx="10058400" cy="1450757"/>
          </a:xfrm>
        </p:spPr>
        <p:txBody>
          <a:bodyPr/>
          <a:lstStyle/>
          <a:p>
            <a:r>
              <a:rPr lang="es-AR" dirty="0"/>
              <a:t>Isótropo vs Ortótropo - </a:t>
            </a:r>
            <a:r>
              <a:rPr lang="el-GR" dirty="0"/>
              <a:t>σ</a:t>
            </a:r>
            <a:r>
              <a:rPr lang="es-AR" baseline="-25000" dirty="0"/>
              <a:t>VM</a:t>
            </a:r>
            <a:r>
              <a:rPr lang="es-AR" dirty="0"/>
              <a:t> </a:t>
            </a:r>
          </a:p>
        </p:txBody>
      </p:sp>
      <p:pic>
        <p:nvPicPr>
          <p:cNvPr id="5" name="Picture 4">
            <a:extLst>
              <a:ext uri="{FF2B5EF4-FFF2-40B4-BE49-F238E27FC236}">
                <a16:creationId xmlns:a16="http://schemas.microsoft.com/office/drawing/2014/main" id="{41CC7611-99F4-4952-9BAB-EE9FB18CB5C1}"/>
              </a:ext>
            </a:extLst>
          </p:cNvPr>
          <p:cNvPicPr>
            <a:picLocks noChangeAspect="1"/>
          </p:cNvPicPr>
          <p:nvPr/>
        </p:nvPicPr>
        <p:blipFill>
          <a:blip r:embed="rId2"/>
          <a:stretch>
            <a:fillRect/>
          </a:stretch>
        </p:blipFill>
        <p:spPr>
          <a:xfrm>
            <a:off x="2747962" y="4123829"/>
            <a:ext cx="6696076" cy="2131257"/>
          </a:xfrm>
          <a:prstGeom prst="rect">
            <a:avLst/>
          </a:prstGeom>
        </p:spPr>
      </p:pic>
      <p:pic>
        <p:nvPicPr>
          <p:cNvPr id="8" name="Shape 76">
            <a:extLst>
              <a:ext uri="{FF2B5EF4-FFF2-40B4-BE49-F238E27FC236}">
                <a16:creationId xmlns:a16="http://schemas.microsoft.com/office/drawing/2014/main" id="{4C51BED6-AECA-4A2F-A54D-78AE5230D975}"/>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pic>
        <p:nvPicPr>
          <p:cNvPr id="9" name="Picture 8">
            <a:extLst>
              <a:ext uri="{FF2B5EF4-FFF2-40B4-BE49-F238E27FC236}">
                <a16:creationId xmlns:a16="http://schemas.microsoft.com/office/drawing/2014/main" id="{DAF7A160-F128-4146-835B-B1EA3B82E212}"/>
              </a:ext>
            </a:extLst>
          </p:cNvPr>
          <p:cNvPicPr>
            <a:picLocks noChangeAspect="1"/>
          </p:cNvPicPr>
          <p:nvPr/>
        </p:nvPicPr>
        <p:blipFill>
          <a:blip r:embed="rId4"/>
          <a:stretch>
            <a:fillRect/>
          </a:stretch>
        </p:blipFill>
        <p:spPr>
          <a:xfrm>
            <a:off x="2724150" y="1929013"/>
            <a:ext cx="6743699" cy="2130120"/>
          </a:xfrm>
          <a:prstGeom prst="rect">
            <a:avLst/>
          </a:prstGeom>
        </p:spPr>
      </p:pic>
    </p:spTree>
    <p:extLst>
      <p:ext uri="{BB962C8B-B14F-4D97-AF65-F5344CB8AC3E}">
        <p14:creationId xmlns:p14="http://schemas.microsoft.com/office/powerpoint/2010/main" val="48140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76">
            <a:extLst>
              <a:ext uri="{FF2B5EF4-FFF2-40B4-BE49-F238E27FC236}">
                <a16:creationId xmlns:a16="http://schemas.microsoft.com/office/drawing/2014/main" id="{F81F2055-A7AF-44B0-8489-20B3A1E430C1}"/>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
        <p:nvSpPr>
          <p:cNvPr id="7" name="Title 1">
            <a:extLst>
              <a:ext uri="{FF2B5EF4-FFF2-40B4-BE49-F238E27FC236}">
                <a16:creationId xmlns:a16="http://schemas.microsoft.com/office/drawing/2014/main" id="{D117D2A8-CFF4-41D4-BD42-7B263F708C8F}"/>
              </a:ext>
            </a:extLst>
          </p:cNvPr>
          <p:cNvSpPr txBox="1">
            <a:spLocks/>
          </p:cNvSpPr>
          <p:nvPr/>
        </p:nvSpPr>
        <p:spPr>
          <a:xfrm>
            <a:off x="942393" y="286603"/>
            <a:ext cx="10440954"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a:t>Isótropo vs Ortótropo – Desplazamientos X</a:t>
            </a:r>
            <a:endParaRPr lang="es-AR" dirty="0"/>
          </a:p>
        </p:txBody>
      </p:sp>
      <p:pic>
        <p:nvPicPr>
          <p:cNvPr id="8" name="Picture 7">
            <a:extLst>
              <a:ext uri="{FF2B5EF4-FFF2-40B4-BE49-F238E27FC236}">
                <a16:creationId xmlns:a16="http://schemas.microsoft.com/office/drawing/2014/main" id="{6FC3DA51-E19B-423F-9316-B1DAE65C2905}"/>
              </a:ext>
            </a:extLst>
          </p:cNvPr>
          <p:cNvPicPr>
            <a:picLocks noChangeAspect="1"/>
          </p:cNvPicPr>
          <p:nvPr/>
        </p:nvPicPr>
        <p:blipFill>
          <a:blip r:embed="rId3"/>
          <a:stretch>
            <a:fillRect/>
          </a:stretch>
        </p:blipFill>
        <p:spPr>
          <a:xfrm>
            <a:off x="2294191" y="1885950"/>
            <a:ext cx="7603617" cy="4343399"/>
          </a:xfrm>
          <a:prstGeom prst="rect">
            <a:avLst/>
          </a:prstGeom>
        </p:spPr>
      </p:pic>
    </p:spTree>
    <p:extLst>
      <p:ext uri="{BB962C8B-B14F-4D97-AF65-F5344CB8AC3E}">
        <p14:creationId xmlns:p14="http://schemas.microsoft.com/office/powerpoint/2010/main" val="275030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965E82-83F7-4248-A73F-661B05B42246}"/>
              </a:ext>
            </a:extLst>
          </p:cNvPr>
          <p:cNvSpPr>
            <a:spLocks noGrp="1"/>
          </p:cNvSpPr>
          <p:nvPr>
            <p:ph type="title"/>
          </p:nvPr>
        </p:nvSpPr>
        <p:spPr>
          <a:xfrm>
            <a:off x="942393" y="286603"/>
            <a:ext cx="10440954" cy="1450757"/>
          </a:xfrm>
        </p:spPr>
        <p:txBody>
          <a:bodyPr/>
          <a:lstStyle/>
          <a:p>
            <a:r>
              <a:rPr lang="es-AR" dirty="0"/>
              <a:t>Isótropo vs Ortótropo – Desplazamientos X</a:t>
            </a:r>
          </a:p>
        </p:txBody>
      </p:sp>
      <p:pic>
        <p:nvPicPr>
          <p:cNvPr id="6" name="Shape 76">
            <a:extLst>
              <a:ext uri="{FF2B5EF4-FFF2-40B4-BE49-F238E27FC236}">
                <a16:creationId xmlns:a16="http://schemas.microsoft.com/office/drawing/2014/main" id="{BFAB4F58-9962-4391-9102-71F26C77B8F5}"/>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3" name="Picture 2">
            <a:extLst>
              <a:ext uri="{FF2B5EF4-FFF2-40B4-BE49-F238E27FC236}">
                <a16:creationId xmlns:a16="http://schemas.microsoft.com/office/drawing/2014/main" id="{B20A47B4-DDF3-44D0-AB44-5838FAB30695}"/>
              </a:ext>
            </a:extLst>
          </p:cNvPr>
          <p:cNvPicPr>
            <a:picLocks noChangeAspect="1"/>
          </p:cNvPicPr>
          <p:nvPr/>
        </p:nvPicPr>
        <p:blipFill>
          <a:blip r:embed="rId3"/>
          <a:stretch>
            <a:fillRect/>
          </a:stretch>
        </p:blipFill>
        <p:spPr>
          <a:xfrm>
            <a:off x="2536616" y="1950097"/>
            <a:ext cx="7118768" cy="4282751"/>
          </a:xfrm>
          <a:prstGeom prst="rect">
            <a:avLst/>
          </a:prstGeom>
        </p:spPr>
      </p:pic>
    </p:spTree>
    <p:extLst>
      <p:ext uri="{BB962C8B-B14F-4D97-AF65-F5344CB8AC3E}">
        <p14:creationId xmlns:p14="http://schemas.microsoft.com/office/powerpoint/2010/main" val="2149778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26D41-0745-4FAD-87FC-E59DCA8D0420}"/>
              </a:ext>
            </a:extLst>
          </p:cNvPr>
          <p:cNvSpPr>
            <a:spLocks noGrp="1"/>
          </p:cNvSpPr>
          <p:nvPr>
            <p:ph type="title"/>
          </p:nvPr>
        </p:nvSpPr>
        <p:spPr/>
        <p:txBody>
          <a:bodyPr>
            <a:normAutofit/>
          </a:bodyPr>
          <a:lstStyle/>
          <a:p>
            <a:r>
              <a:rPr lang="es-AR" sz="7200" dirty="0"/>
              <a:t>Conclusiones y Bibliografía</a:t>
            </a:r>
          </a:p>
        </p:txBody>
      </p:sp>
      <p:pic>
        <p:nvPicPr>
          <p:cNvPr id="6" name="Shape 76">
            <a:extLst>
              <a:ext uri="{FF2B5EF4-FFF2-40B4-BE49-F238E27FC236}">
                <a16:creationId xmlns:a16="http://schemas.microsoft.com/office/drawing/2014/main" id="{A6F18ABB-4A3C-4B72-935B-5B1C4DA83EB8}"/>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2149324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5265-880B-4172-8433-7EF8492AC81F}"/>
              </a:ext>
            </a:extLst>
          </p:cNvPr>
          <p:cNvSpPr>
            <a:spLocks noGrp="1"/>
          </p:cNvSpPr>
          <p:nvPr>
            <p:ph type="title"/>
          </p:nvPr>
        </p:nvSpPr>
        <p:spPr/>
        <p:txBody>
          <a:bodyPr/>
          <a:lstStyle/>
          <a:p>
            <a:r>
              <a:rPr lang="es-AR" dirty="0"/>
              <a:t>Conclusiones</a:t>
            </a:r>
          </a:p>
        </p:txBody>
      </p:sp>
      <p:sp>
        <p:nvSpPr>
          <p:cNvPr id="3" name="Content Placeholder 2">
            <a:extLst>
              <a:ext uri="{FF2B5EF4-FFF2-40B4-BE49-F238E27FC236}">
                <a16:creationId xmlns:a16="http://schemas.microsoft.com/office/drawing/2014/main" id="{00BB8D95-9FBB-4D8A-B589-8BEEDD61B56B}"/>
              </a:ext>
            </a:extLst>
          </p:cNvPr>
          <p:cNvSpPr>
            <a:spLocks noGrp="1"/>
          </p:cNvSpPr>
          <p:nvPr>
            <p:ph idx="1"/>
          </p:nvPr>
        </p:nvSpPr>
        <p:spPr>
          <a:xfrm>
            <a:off x="1097280" y="2286000"/>
            <a:ext cx="10058400" cy="3990974"/>
          </a:xfrm>
        </p:spPr>
        <p:txBody>
          <a:bodyPr>
            <a:normAutofit/>
          </a:bodyPr>
          <a:lstStyle/>
          <a:p>
            <a:pPr>
              <a:buFont typeface="Courier New" panose="02070309020205020404" pitchFamily="49" charset="0"/>
              <a:buChar char="o"/>
            </a:pPr>
            <a:r>
              <a:rPr lang="es-AR" dirty="0"/>
              <a:t> El estimador de error a posteriori ZZ falla para movimientos rígidos.</a:t>
            </a:r>
          </a:p>
          <a:p>
            <a:pPr>
              <a:buFont typeface="Courier New" panose="02070309020205020404" pitchFamily="49" charset="0"/>
              <a:buChar char="o"/>
            </a:pPr>
            <a:r>
              <a:rPr lang="es-AR" dirty="0"/>
              <a:t> En las zonas de movimientos rígidos es recomendable utilizar elementos de mayor tamaño, ya que el error en estas zonas es despreciable.</a:t>
            </a:r>
          </a:p>
          <a:p>
            <a:pPr>
              <a:buFont typeface="Courier New" panose="02070309020205020404" pitchFamily="49" charset="0"/>
              <a:buChar char="o"/>
            </a:pPr>
            <a:r>
              <a:rPr lang="es-AR" dirty="0"/>
              <a:t> Utilizar refinamientos r, p y h juntos es la forma mas rápida de reducir el error, en especial un refinado r inteligente.</a:t>
            </a:r>
          </a:p>
          <a:p>
            <a:pPr>
              <a:buFont typeface="Courier New" panose="02070309020205020404" pitchFamily="49" charset="0"/>
              <a:buChar char="o"/>
            </a:pPr>
            <a:r>
              <a:rPr lang="es-AR" dirty="0"/>
              <a:t> El estimador de error ZZ resulta muy útil para realizar un buen mallado, ya que permite ver el error elemento por elemento, facilitando visualizar las zonas donde hay que refinar el mallado.</a:t>
            </a:r>
          </a:p>
          <a:p>
            <a:pPr>
              <a:buFont typeface="Courier New" panose="02070309020205020404" pitchFamily="49" charset="0"/>
              <a:buChar char="o"/>
            </a:pPr>
            <a:r>
              <a:rPr lang="es-AR" dirty="0"/>
              <a:t> Es necesario que el error de cada elemento sea del orden del error global buscado para lograr que este sea bajo.</a:t>
            </a:r>
          </a:p>
        </p:txBody>
      </p:sp>
      <p:pic>
        <p:nvPicPr>
          <p:cNvPr id="4" name="Shape 76">
            <a:extLst>
              <a:ext uri="{FF2B5EF4-FFF2-40B4-BE49-F238E27FC236}">
                <a16:creationId xmlns:a16="http://schemas.microsoft.com/office/drawing/2014/main" id="{AD6E4F63-EA23-401A-B706-BF154D12928A}"/>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147114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70BA99-060D-4232-904C-37796F6A31E1}"/>
              </a:ext>
            </a:extLst>
          </p:cNvPr>
          <p:cNvSpPr>
            <a:spLocks noGrp="1"/>
          </p:cNvSpPr>
          <p:nvPr>
            <p:ph idx="1"/>
          </p:nvPr>
        </p:nvSpPr>
        <p:spPr>
          <a:xfrm>
            <a:off x="1097280" y="2428874"/>
            <a:ext cx="10058400" cy="3440219"/>
          </a:xfrm>
        </p:spPr>
        <p:txBody>
          <a:bodyPr/>
          <a:lstStyle/>
          <a:p>
            <a:pPr>
              <a:buFont typeface="Courier New" panose="02070309020205020404" pitchFamily="49" charset="0"/>
              <a:buChar char="o"/>
            </a:pPr>
            <a:r>
              <a:rPr lang="es-AR" dirty="0"/>
              <a:t> Los elementos Q4 convergen lento y cometen mucho error, esto se debe a que son lineales.</a:t>
            </a:r>
          </a:p>
          <a:p>
            <a:pPr>
              <a:buFont typeface="Courier New" panose="02070309020205020404" pitchFamily="49" charset="0"/>
              <a:buChar char="o"/>
            </a:pPr>
            <a:r>
              <a:rPr lang="es-AR" dirty="0"/>
              <a:t> En este caso, los elementos Q9 no aportan ventajas significativas frente a los elementos Q8.</a:t>
            </a:r>
          </a:p>
          <a:p>
            <a:pPr>
              <a:buFont typeface="Courier New" panose="02070309020205020404" pitchFamily="49" charset="0"/>
              <a:buChar char="o"/>
            </a:pPr>
            <a:r>
              <a:rPr lang="es-AR" dirty="0"/>
              <a:t> Los elementos Q12 llegan al error con menos grados de libertad que los elementos Q16, pero se requieren menos elementos Q16 para lograrlo.</a:t>
            </a:r>
          </a:p>
          <a:p>
            <a:pPr>
              <a:buFont typeface="Courier New" panose="02070309020205020404" pitchFamily="49" charset="0"/>
              <a:buChar char="o"/>
            </a:pPr>
            <a:r>
              <a:rPr lang="es-AR" dirty="0"/>
              <a:t> Si en este caso si quisiese un error global de 0.05, habría una diferencia despreciable de grados de libertad entre mallas de elementos Q8, Q9, Q12 y Q16. Esto se ve reflejado en los tiempos de corrida similares para este error.</a:t>
            </a:r>
          </a:p>
          <a:p>
            <a:endParaRPr lang="es-AR" dirty="0"/>
          </a:p>
        </p:txBody>
      </p:sp>
      <p:sp>
        <p:nvSpPr>
          <p:cNvPr id="4" name="Title 1">
            <a:extLst>
              <a:ext uri="{FF2B5EF4-FFF2-40B4-BE49-F238E27FC236}">
                <a16:creationId xmlns:a16="http://schemas.microsoft.com/office/drawing/2014/main" id="{E2F9836E-00A3-477D-9AE5-8E9D823E6E0E}"/>
              </a:ext>
            </a:extLst>
          </p:cNvPr>
          <p:cNvSpPr>
            <a:spLocks noGrp="1"/>
          </p:cNvSpPr>
          <p:nvPr>
            <p:ph type="title"/>
          </p:nvPr>
        </p:nvSpPr>
        <p:spPr>
          <a:xfrm>
            <a:off x="1097280" y="286603"/>
            <a:ext cx="10058400" cy="1450757"/>
          </a:xfrm>
        </p:spPr>
        <p:txBody>
          <a:bodyPr/>
          <a:lstStyle/>
          <a:p>
            <a:r>
              <a:rPr lang="es-AR" dirty="0"/>
              <a:t>Conclusiones</a:t>
            </a:r>
          </a:p>
        </p:txBody>
      </p:sp>
      <p:pic>
        <p:nvPicPr>
          <p:cNvPr id="5" name="Shape 76">
            <a:extLst>
              <a:ext uri="{FF2B5EF4-FFF2-40B4-BE49-F238E27FC236}">
                <a16:creationId xmlns:a16="http://schemas.microsoft.com/office/drawing/2014/main" id="{EBE400D1-7D02-476A-B5C4-232273527741}"/>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192615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E29E-0806-43A5-AC8E-3262C205EC02}"/>
              </a:ext>
            </a:extLst>
          </p:cNvPr>
          <p:cNvSpPr>
            <a:spLocks noGrp="1"/>
          </p:cNvSpPr>
          <p:nvPr>
            <p:ph type="title"/>
          </p:nvPr>
        </p:nvSpPr>
        <p:spPr/>
        <p:txBody>
          <a:bodyPr/>
          <a:lstStyle/>
          <a:p>
            <a:r>
              <a:rPr lang="es-AR" dirty="0"/>
              <a:t>Bibliografía</a:t>
            </a:r>
          </a:p>
        </p:txBody>
      </p:sp>
      <p:sp>
        <p:nvSpPr>
          <p:cNvPr id="3" name="Content Placeholder 2">
            <a:extLst>
              <a:ext uri="{FF2B5EF4-FFF2-40B4-BE49-F238E27FC236}">
                <a16:creationId xmlns:a16="http://schemas.microsoft.com/office/drawing/2014/main" id="{66639CBC-0148-483C-8098-2E29CC69CBF2}"/>
              </a:ext>
            </a:extLst>
          </p:cNvPr>
          <p:cNvSpPr>
            <a:spLocks noGrp="1"/>
          </p:cNvSpPr>
          <p:nvPr>
            <p:ph idx="1"/>
          </p:nvPr>
        </p:nvSpPr>
        <p:spPr>
          <a:xfrm>
            <a:off x="1097280" y="1845734"/>
            <a:ext cx="10427970" cy="4023360"/>
          </a:xfrm>
        </p:spPr>
        <p:txBody>
          <a:bodyPr/>
          <a:lstStyle/>
          <a:p>
            <a:pPr>
              <a:buFont typeface="Courier New" panose="02070309020205020404" pitchFamily="49" charset="0"/>
              <a:buChar char="o"/>
            </a:pPr>
            <a:r>
              <a:rPr lang="en-US" dirty="0"/>
              <a:t> ‘’Concepts and Applications of Finite Element Analysis”, Robert D. Cook, D.S. </a:t>
            </a:r>
            <a:r>
              <a:rPr lang="en-US" dirty="0" err="1"/>
              <a:t>Malkus</a:t>
            </a:r>
            <a:r>
              <a:rPr lang="en-US" dirty="0"/>
              <a:t>, M. E. </a:t>
            </a:r>
            <a:r>
              <a:rPr lang="en-US" dirty="0" err="1"/>
              <a:t>Plesha</a:t>
            </a:r>
            <a:endParaRPr lang="en-US" dirty="0"/>
          </a:p>
          <a:p>
            <a:pPr>
              <a:buFont typeface="Courier New" panose="02070309020205020404" pitchFamily="49" charset="0"/>
              <a:buChar char="o"/>
            </a:pPr>
            <a:r>
              <a:rPr lang="es-AR" dirty="0"/>
              <a:t> “</a:t>
            </a:r>
            <a:r>
              <a:rPr lang="es-AR" dirty="0" err="1"/>
              <a:t>The</a:t>
            </a:r>
            <a:r>
              <a:rPr lang="es-AR" dirty="0"/>
              <a:t> </a:t>
            </a:r>
            <a:r>
              <a:rPr lang="es-AR" dirty="0" err="1"/>
              <a:t>Finite</a:t>
            </a:r>
            <a:r>
              <a:rPr lang="es-AR" dirty="0"/>
              <a:t> </a:t>
            </a:r>
            <a:r>
              <a:rPr lang="es-AR" dirty="0" err="1"/>
              <a:t>Element</a:t>
            </a:r>
            <a:r>
              <a:rPr lang="es-AR" dirty="0"/>
              <a:t> </a:t>
            </a:r>
            <a:r>
              <a:rPr lang="es-AR" dirty="0" err="1"/>
              <a:t>Method</a:t>
            </a:r>
            <a:r>
              <a:rPr lang="es-AR" dirty="0"/>
              <a:t>: </a:t>
            </a:r>
            <a:r>
              <a:rPr lang="es-AR" dirty="0" err="1"/>
              <a:t>Its</a:t>
            </a:r>
            <a:r>
              <a:rPr lang="es-AR" dirty="0"/>
              <a:t> </a:t>
            </a:r>
            <a:r>
              <a:rPr lang="es-AR" dirty="0" err="1"/>
              <a:t>Basis</a:t>
            </a:r>
            <a:r>
              <a:rPr lang="es-AR" dirty="0"/>
              <a:t> and Fundamentals”, </a:t>
            </a:r>
            <a:r>
              <a:rPr lang="es-AR" dirty="0" err="1"/>
              <a:t>Zienkiewicz</a:t>
            </a:r>
            <a:r>
              <a:rPr lang="es-AR" dirty="0"/>
              <a:t> O.C. , Taylor R.L. , Zhu J.Z.</a:t>
            </a:r>
          </a:p>
          <a:p>
            <a:pPr>
              <a:buFont typeface="Courier New" panose="02070309020205020404" pitchFamily="49" charset="0"/>
              <a:buChar char="o"/>
            </a:pPr>
            <a:r>
              <a:rPr lang="es-AR" dirty="0"/>
              <a:t> </a:t>
            </a:r>
            <a:r>
              <a:rPr lang="es-AR" sz="1800" dirty="0"/>
              <a:t>Trabajo de Máster: “Diseño óptimo de laminados en materiales compuestos. Aplicación del MEF y el método de las superficies de respuesta”, Diego Iván Sánchez Cepillo, Escuela Superior de Ingenieros Universidad de Sevilla </a:t>
            </a:r>
          </a:p>
          <a:p>
            <a:pPr>
              <a:buFont typeface="Courier New" panose="02070309020205020404" pitchFamily="49" charset="0"/>
              <a:buChar char="o"/>
            </a:pPr>
            <a:r>
              <a:rPr lang="es-AR" dirty="0"/>
              <a:t> </a:t>
            </a:r>
            <a:r>
              <a:rPr lang="es-AR" sz="1800" dirty="0"/>
              <a:t>Curso: “Composite </a:t>
            </a:r>
            <a:r>
              <a:rPr lang="es-AR" sz="1800" dirty="0" err="1"/>
              <a:t>Materials</a:t>
            </a:r>
            <a:r>
              <a:rPr lang="es-AR" sz="1800" dirty="0"/>
              <a:t> and </a:t>
            </a:r>
            <a:r>
              <a:rPr lang="es-AR" sz="1800" dirty="0" err="1"/>
              <a:t>Structures</a:t>
            </a:r>
            <a:r>
              <a:rPr lang="es-AR" sz="1800" dirty="0"/>
              <a:t>”, Dr. P. M. </a:t>
            </a:r>
            <a:r>
              <a:rPr lang="es-AR" sz="1800" dirty="0" err="1"/>
              <a:t>Mohite</a:t>
            </a:r>
            <a:r>
              <a:rPr lang="es-AR" sz="1800" dirty="0"/>
              <a:t>, </a:t>
            </a:r>
            <a:r>
              <a:rPr lang="es-AR" sz="1800" dirty="0" err="1"/>
              <a:t>Aerospace</a:t>
            </a:r>
            <a:r>
              <a:rPr lang="es-AR" sz="1800" dirty="0"/>
              <a:t> </a:t>
            </a:r>
            <a:r>
              <a:rPr lang="es-AR" sz="1800" dirty="0" err="1"/>
              <a:t>Engineering</a:t>
            </a:r>
            <a:r>
              <a:rPr lang="es-AR" sz="1800" dirty="0"/>
              <a:t> IIT Kanpur   </a:t>
            </a:r>
            <a:endParaRPr lang="en-US" dirty="0"/>
          </a:p>
          <a:p>
            <a:pPr>
              <a:buFont typeface="Courier New" panose="02070309020205020404" pitchFamily="49" charset="0"/>
              <a:buChar char="o"/>
            </a:pPr>
            <a:r>
              <a:rPr lang="en-US" dirty="0"/>
              <a:t> Material </a:t>
            </a:r>
            <a:r>
              <a:rPr lang="en-US" dirty="0" err="1"/>
              <a:t>presentado</a:t>
            </a:r>
            <a:r>
              <a:rPr lang="en-US" dirty="0"/>
              <a:t> </a:t>
            </a:r>
            <a:r>
              <a:rPr lang="en-US" dirty="0" err="1"/>
              <a:t>en</a:t>
            </a:r>
            <a:r>
              <a:rPr lang="en-US" dirty="0"/>
              <a:t> </a:t>
            </a:r>
            <a:r>
              <a:rPr lang="en-US" dirty="0" err="1"/>
              <a:t>clase</a:t>
            </a:r>
            <a:endParaRPr lang="en-US" dirty="0"/>
          </a:p>
          <a:p>
            <a:pPr>
              <a:buFont typeface="Courier New" panose="02070309020205020404" pitchFamily="49" charset="0"/>
              <a:buChar char="o"/>
            </a:pPr>
            <a:r>
              <a:rPr lang="en-US" dirty="0"/>
              <a:t> Performance-Composites: </a:t>
            </a:r>
            <a:r>
              <a:rPr lang="es-AR" dirty="0">
                <a:solidFill>
                  <a:srgbClr val="00B0F0"/>
                </a:solidFill>
                <a:hlinkClick r:id="rId2">
                  <a:extLst>
                    <a:ext uri="{A12FA001-AC4F-418D-AE19-62706E023703}">
                      <ahyp:hlinkClr xmlns:ahyp="http://schemas.microsoft.com/office/drawing/2018/hyperlinkcolor" val="tx"/>
                    </a:ext>
                  </a:extLst>
                </a:hlinkClick>
              </a:rPr>
              <a:t>http://www.performance-composites.com/carbonfibre/carbonfibre.asp</a:t>
            </a:r>
            <a:endParaRPr lang="en-US" dirty="0">
              <a:solidFill>
                <a:srgbClr val="00B0F0"/>
              </a:solidFill>
            </a:endParaRPr>
          </a:p>
          <a:p>
            <a:endParaRPr lang="es-AR" dirty="0"/>
          </a:p>
        </p:txBody>
      </p:sp>
      <p:pic>
        <p:nvPicPr>
          <p:cNvPr id="4" name="Shape 76">
            <a:extLst>
              <a:ext uri="{FF2B5EF4-FFF2-40B4-BE49-F238E27FC236}">
                <a16:creationId xmlns:a16="http://schemas.microsoft.com/office/drawing/2014/main" id="{5014FB7E-724D-492A-A3B0-28A5E89EB61E}"/>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66509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A33B2-DE87-4A5D-995D-B0B785E86F0B}"/>
              </a:ext>
            </a:extLst>
          </p:cNvPr>
          <p:cNvSpPr>
            <a:spLocks noGrp="1"/>
          </p:cNvSpPr>
          <p:nvPr>
            <p:ph type="title"/>
          </p:nvPr>
        </p:nvSpPr>
        <p:spPr/>
        <p:txBody>
          <a:bodyPr/>
          <a:lstStyle/>
          <a:p>
            <a:r>
              <a:rPr lang="es-AR" dirty="0"/>
              <a:t>Método de Resolución</a:t>
            </a:r>
          </a:p>
        </p:txBody>
      </p:sp>
      <p:sp>
        <p:nvSpPr>
          <p:cNvPr id="3" name="Content Placeholder 2">
            <a:extLst>
              <a:ext uri="{FF2B5EF4-FFF2-40B4-BE49-F238E27FC236}">
                <a16:creationId xmlns:a16="http://schemas.microsoft.com/office/drawing/2014/main" id="{FEE4CA86-CF10-407C-B89D-7C97DD4A10AF}"/>
              </a:ext>
            </a:extLst>
          </p:cNvPr>
          <p:cNvSpPr>
            <a:spLocks noGrp="1"/>
          </p:cNvSpPr>
          <p:nvPr>
            <p:ph idx="1"/>
          </p:nvPr>
        </p:nvSpPr>
        <p:spPr>
          <a:xfrm>
            <a:off x="1181099" y="1737360"/>
            <a:ext cx="9972676" cy="4527638"/>
          </a:xfrm>
        </p:spPr>
        <p:txBody>
          <a:bodyPr>
            <a:normAutofit/>
          </a:bodyPr>
          <a:lstStyle/>
          <a:p>
            <a:pPr>
              <a:buFont typeface="Courier New" panose="02070309020205020404" pitchFamily="49" charset="0"/>
              <a:buChar char="o"/>
            </a:pPr>
            <a:endParaRPr lang="es-AR" dirty="0"/>
          </a:p>
          <a:p>
            <a:pPr marL="457200" indent="-457200">
              <a:buFont typeface="+mj-lt"/>
              <a:buAutoNum type="arabicPeriod"/>
            </a:pPr>
            <a:r>
              <a:rPr lang="es-AR" dirty="0"/>
              <a:t> Se hizo un análisis preliminar utilizando una malla de elementos homogéneos y material isótropo, y se comparó con los resultados obtenidos con ADINA</a:t>
            </a:r>
          </a:p>
          <a:p>
            <a:pPr marL="228600" indent="-228600">
              <a:buFont typeface="+mj-lt"/>
              <a:buAutoNum type="arabicPeriod"/>
            </a:pPr>
            <a:endParaRPr lang="es-AR" sz="100" dirty="0"/>
          </a:p>
          <a:p>
            <a:pPr marL="457200" indent="-457200">
              <a:buFont typeface="+mj-lt"/>
              <a:buAutoNum type="arabicPeriod"/>
            </a:pPr>
            <a:r>
              <a:rPr lang="es-AR" dirty="0"/>
              <a:t> Se realizó el análisis de tensiones para un material ortótropo</a:t>
            </a:r>
          </a:p>
          <a:p>
            <a:pPr marL="457200" indent="-457200">
              <a:buFont typeface="+mj-lt"/>
              <a:buAutoNum type="arabicPeriod"/>
            </a:pPr>
            <a:endParaRPr lang="es-AR" sz="100" dirty="0"/>
          </a:p>
          <a:p>
            <a:pPr marL="457200" indent="-457200">
              <a:buFont typeface="+mj-lt"/>
              <a:buAutoNum type="arabicPeriod"/>
            </a:pPr>
            <a:r>
              <a:rPr lang="es-AR" dirty="0"/>
              <a:t> Se compararon las tensiones de </a:t>
            </a:r>
            <a:r>
              <a:rPr lang="es-AR" dirty="0" err="1"/>
              <a:t>Von</a:t>
            </a:r>
            <a:r>
              <a:rPr lang="es-AR" dirty="0"/>
              <a:t> Mises máximas y los desplazamientos máximos de  materiales isótropos de distintos E con materiales ortótropos de distintos </a:t>
            </a:r>
            <a:r>
              <a:rPr lang="el-GR" dirty="0"/>
              <a:t>α</a:t>
            </a:r>
            <a:endParaRPr lang="es-AR" dirty="0"/>
          </a:p>
          <a:p>
            <a:pPr marL="228600" indent="-228600">
              <a:buFont typeface="+mj-lt"/>
              <a:buAutoNum type="arabicPeriod"/>
            </a:pPr>
            <a:endParaRPr lang="es-AR" sz="100" dirty="0"/>
          </a:p>
        </p:txBody>
      </p:sp>
      <p:pic>
        <p:nvPicPr>
          <p:cNvPr id="4" name="Shape 76">
            <a:extLst>
              <a:ext uri="{FF2B5EF4-FFF2-40B4-BE49-F238E27FC236}">
                <a16:creationId xmlns:a16="http://schemas.microsoft.com/office/drawing/2014/main" id="{77E5A098-2BBB-4A6E-A95A-4622C3D70246}"/>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3108139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095BC3-519B-4827-8DA0-21771838C7B7}"/>
              </a:ext>
            </a:extLst>
          </p:cNvPr>
          <p:cNvSpPr txBox="1">
            <a:spLocks/>
          </p:cNvSpPr>
          <p:nvPr/>
        </p:nvSpPr>
        <p:spPr>
          <a:xfrm>
            <a:off x="3383756" y="2703621"/>
            <a:ext cx="5424488"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AR" sz="6600" dirty="0"/>
              <a:t>Muchas Gracias</a:t>
            </a:r>
          </a:p>
        </p:txBody>
      </p:sp>
      <p:pic>
        <p:nvPicPr>
          <p:cNvPr id="5" name="Shape 76">
            <a:extLst>
              <a:ext uri="{FF2B5EF4-FFF2-40B4-BE49-F238E27FC236}">
                <a16:creationId xmlns:a16="http://schemas.microsoft.com/office/drawing/2014/main" id="{3C1F1F72-B00B-4BFA-A985-1320C33B6F2D}"/>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58428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C3BEA-B766-4940-8E2B-207A52888F6C}"/>
              </a:ext>
            </a:extLst>
          </p:cNvPr>
          <p:cNvSpPr>
            <a:spLocks noGrp="1"/>
          </p:cNvSpPr>
          <p:nvPr>
            <p:ph type="title"/>
          </p:nvPr>
        </p:nvSpPr>
        <p:spPr/>
        <p:txBody>
          <a:bodyPr/>
          <a:lstStyle/>
          <a:p>
            <a:r>
              <a:rPr lang="es-AR" dirty="0"/>
              <a:t>Análisis Preliminar</a:t>
            </a:r>
          </a:p>
        </p:txBody>
      </p:sp>
      <p:sp>
        <p:nvSpPr>
          <p:cNvPr id="6" name="Text Placeholder 5">
            <a:extLst>
              <a:ext uri="{FF2B5EF4-FFF2-40B4-BE49-F238E27FC236}">
                <a16:creationId xmlns:a16="http://schemas.microsoft.com/office/drawing/2014/main" id="{198030A9-ADFA-470C-9E81-7ACADE2B334C}"/>
              </a:ext>
            </a:extLst>
          </p:cNvPr>
          <p:cNvSpPr>
            <a:spLocks noGrp="1"/>
          </p:cNvSpPr>
          <p:nvPr>
            <p:ph type="body" idx="1"/>
          </p:nvPr>
        </p:nvSpPr>
        <p:spPr/>
        <p:txBody>
          <a:bodyPr/>
          <a:lstStyle/>
          <a:p>
            <a:r>
              <a:rPr lang="es-AR" dirty="0"/>
              <a:t>Estudio previo y comparación con </a:t>
            </a:r>
            <a:r>
              <a:rPr lang="es-AR" dirty="0" err="1"/>
              <a:t>adina</a:t>
            </a:r>
            <a:endParaRPr lang="es-AR" dirty="0"/>
          </a:p>
        </p:txBody>
      </p:sp>
      <p:pic>
        <p:nvPicPr>
          <p:cNvPr id="7" name="Shape 76">
            <a:extLst>
              <a:ext uri="{FF2B5EF4-FFF2-40B4-BE49-F238E27FC236}">
                <a16:creationId xmlns:a16="http://schemas.microsoft.com/office/drawing/2014/main" id="{6B52BC7C-C256-43F3-8907-B20CC58146D6}"/>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1273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B76E-BD0E-483E-9B23-C5E4AE0F92BA}"/>
              </a:ext>
            </a:extLst>
          </p:cNvPr>
          <p:cNvSpPr>
            <a:spLocks noGrp="1"/>
          </p:cNvSpPr>
          <p:nvPr>
            <p:ph type="title"/>
          </p:nvPr>
        </p:nvSpPr>
        <p:spPr/>
        <p:txBody>
          <a:bodyPr/>
          <a:lstStyle/>
          <a:p>
            <a:r>
              <a:rPr lang="es-AR" dirty="0"/>
              <a:t>Análisis Preliminar del Problema</a:t>
            </a:r>
          </a:p>
        </p:txBody>
      </p:sp>
      <p:sp>
        <p:nvSpPr>
          <p:cNvPr id="3" name="Content Placeholder 2">
            <a:extLst>
              <a:ext uri="{FF2B5EF4-FFF2-40B4-BE49-F238E27FC236}">
                <a16:creationId xmlns:a16="http://schemas.microsoft.com/office/drawing/2014/main" id="{FC6D638E-1DF2-4654-9901-4901136453FD}"/>
              </a:ext>
            </a:extLst>
          </p:cNvPr>
          <p:cNvSpPr>
            <a:spLocks noGrp="1"/>
          </p:cNvSpPr>
          <p:nvPr>
            <p:ph idx="1"/>
          </p:nvPr>
        </p:nvSpPr>
        <p:spPr/>
        <p:txBody>
          <a:bodyPr/>
          <a:lstStyle/>
          <a:p>
            <a:pPr>
              <a:buFont typeface="Courier New" panose="02070309020205020404" pitchFamily="49" charset="0"/>
              <a:buChar char="o"/>
            </a:pPr>
            <a:r>
              <a:rPr lang="es-AR" dirty="0"/>
              <a:t> Se utilizó material isótropo (E=165GPa, G=75GPa, </a:t>
            </a:r>
            <a:r>
              <a:rPr lang="el-GR" dirty="0"/>
              <a:t>ν</a:t>
            </a:r>
            <a:r>
              <a:rPr lang="es-AR" dirty="0"/>
              <a:t>=0.3)</a:t>
            </a:r>
          </a:p>
          <a:p>
            <a:pPr>
              <a:buFont typeface="Courier New" panose="02070309020205020404" pitchFamily="49" charset="0"/>
              <a:buChar char="o"/>
            </a:pPr>
            <a:r>
              <a:rPr lang="es-AR" dirty="0"/>
              <a:t> Se utilizó mallas de elementos de geometría lo más homogénea posible</a:t>
            </a:r>
          </a:p>
          <a:p>
            <a:pPr>
              <a:buFont typeface="Courier New" panose="02070309020205020404" pitchFamily="49" charset="0"/>
              <a:buChar char="o"/>
            </a:pPr>
            <a:r>
              <a:rPr lang="es-AR" dirty="0"/>
              <a:t> Se utilizó refinamiento h (agregado de elementos) y p (incremento de número de grados de libertad de cada elemento) hasta llegar a convergencia</a:t>
            </a:r>
          </a:p>
          <a:p>
            <a:pPr>
              <a:buFont typeface="Courier New" panose="02070309020205020404" pitchFamily="49" charset="0"/>
              <a:buChar char="o"/>
            </a:pPr>
            <a:r>
              <a:rPr lang="es-AR" dirty="0"/>
              <a:t> Se compararon los resultados obtenidos mediante Matlab con aquellos obtenidos con ADINA</a:t>
            </a:r>
          </a:p>
          <a:p>
            <a:pPr marL="0" indent="0">
              <a:buNone/>
            </a:pPr>
            <a:endParaRPr lang="es-AR" dirty="0"/>
          </a:p>
        </p:txBody>
      </p:sp>
      <p:pic>
        <p:nvPicPr>
          <p:cNvPr id="4" name="Shape 76">
            <a:extLst>
              <a:ext uri="{FF2B5EF4-FFF2-40B4-BE49-F238E27FC236}">
                <a16:creationId xmlns:a16="http://schemas.microsoft.com/office/drawing/2014/main" id="{993741FE-ADC6-4391-AFC8-517F8041E873}"/>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pic>
        <p:nvPicPr>
          <p:cNvPr id="5" name="Picture 4">
            <a:extLst>
              <a:ext uri="{FF2B5EF4-FFF2-40B4-BE49-F238E27FC236}">
                <a16:creationId xmlns:a16="http://schemas.microsoft.com/office/drawing/2014/main" id="{ADD091D3-2CA4-429C-ACD3-C741D3EB2259}"/>
              </a:ext>
            </a:extLst>
          </p:cNvPr>
          <p:cNvPicPr>
            <a:picLocks noChangeAspect="1"/>
          </p:cNvPicPr>
          <p:nvPr/>
        </p:nvPicPr>
        <p:blipFill>
          <a:blip r:embed="rId3"/>
          <a:stretch>
            <a:fillRect/>
          </a:stretch>
        </p:blipFill>
        <p:spPr>
          <a:xfrm>
            <a:off x="2537444" y="3813048"/>
            <a:ext cx="7117112" cy="2421866"/>
          </a:xfrm>
          <a:prstGeom prst="rect">
            <a:avLst/>
          </a:prstGeom>
        </p:spPr>
      </p:pic>
    </p:spTree>
    <p:extLst>
      <p:ext uri="{BB962C8B-B14F-4D97-AF65-F5344CB8AC3E}">
        <p14:creationId xmlns:p14="http://schemas.microsoft.com/office/powerpoint/2010/main" val="184969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BE6C-9076-48CA-8B87-84A4B6953CB8}"/>
              </a:ext>
            </a:extLst>
          </p:cNvPr>
          <p:cNvSpPr>
            <a:spLocks noGrp="1"/>
          </p:cNvSpPr>
          <p:nvPr>
            <p:ph type="title"/>
          </p:nvPr>
        </p:nvSpPr>
        <p:spPr>
          <a:xfrm>
            <a:off x="1048702" y="286603"/>
            <a:ext cx="10295573" cy="1450757"/>
          </a:xfrm>
        </p:spPr>
        <p:txBody>
          <a:bodyPr/>
          <a:lstStyle/>
          <a:p>
            <a:r>
              <a:rPr lang="es-AR" dirty="0"/>
              <a:t>Análisis Preliminar – Material Isótropo</a:t>
            </a:r>
          </a:p>
        </p:txBody>
      </p:sp>
      <p:pic>
        <p:nvPicPr>
          <p:cNvPr id="4" name="Shape 76">
            <a:extLst>
              <a:ext uri="{FF2B5EF4-FFF2-40B4-BE49-F238E27FC236}">
                <a16:creationId xmlns:a16="http://schemas.microsoft.com/office/drawing/2014/main" id="{1BA7C41B-54F3-4746-90F8-4DA8B1B2423C}"/>
              </a:ext>
            </a:extLst>
          </p:cNvPr>
          <p:cNvPicPr preferRelativeResize="0"/>
          <p:nvPr/>
        </p:nvPicPr>
        <p:blipFill>
          <a:blip r:embed="rId2">
            <a:alphaModFix/>
          </a:blip>
          <a:stretch>
            <a:fillRect/>
          </a:stretch>
        </p:blipFill>
        <p:spPr>
          <a:xfrm>
            <a:off x="10927398" y="0"/>
            <a:ext cx="1264602" cy="621599"/>
          </a:xfrm>
          <a:prstGeom prst="rect">
            <a:avLst/>
          </a:prstGeom>
          <a:noFill/>
          <a:ln>
            <a:noFill/>
          </a:ln>
        </p:spPr>
      </p:pic>
      <p:sp>
        <p:nvSpPr>
          <p:cNvPr id="15" name="Content Placeholder 2">
            <a:extLst>
              <a:ext uri="{FF2B5EF4-FFF2-40B4-BE49-F238E27FC236}">
                <a16:creationId xmlns:a16="http://schemas.microsoft.com/office/drawing/2014/main" id="{D3307C93-76CD-4201-B9C4-4B1C2B84CCF1}"/>
              </a:ext>
            </a:extLst>
          </p:cNvPr>
          <p:cNvSpPr>
            <a:spLocks noGrp="1"/>
          </p:cNvSpPr>
          <p:nvPr>
            <p:ph idx="1"/>
          </p:nvPr>
        </p:nvSpPr>
        <p:spPr>
          <a:xfrm>
            <a:off x="1097280" y="1845734"/>
            <a:ext cx="10058400" cy="4023360"/>
          </a:xfrm>
        </p:spPr>
        <p:txBody>
          <a:bodyPr/>
          <a:lstStyle/>
          <a:p>
            <a:pPr>
              <a:buFont typeface="Courier New" panose="02070309020205020404" pitchFamily="49" charset="0"/>
              <a:buChar char="o"/>
            </a:pPr>
            <a:r>
              <a:rPr lang="es-AR" dirty="0"/>
              <a:t> Relación constitutiva en un estado plano de tensión:</a:t>
            </a:r>
          </a:p>
        </p:txBody>
      </p:sp>
      <p:sp>
        <p:nvSpPr>
          <p:cNvPr id="9" name="Arrow: Right 8">
            <a:extLst>
              <a:ext uri="{FF2B5EF4-FFF2-40B4-BE49-F238E27FC236}">
                <a16:creationId xmlns:a16="http://schemas.microsoft.com/office/drawing/2014/main" id="{BE111786-FCB7-4832-B025-499FF56AA9B4}"/>
              </a:ext>
            </a:extLst>
          </p:cNvPr>
          <p:cNvSpPr/>
          <p:nvPr/>
        </p:nvSpPr>
        <p:spPr>
          <a:xfrm>
            <a:off x="5719762" y="3281362"/>
            <a:ext cx="752475" cy="295275"/>
          </a:xfrm>
          <a:prstGeom prst="rightArrow">
            <a:avLst>
              <a:gd name="adj1" fmla="val 50000"/>
              <a:gd name="adj2" fmla="val 95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 name="Picture 2">
            <a:extLst>
              <a:ext uri="{FF2B5EF4-FFF2-40B4-BE49-F238E27FC236}">
                <a16:creationId xmlns:a16="http://schemas.microsoft.com/office/drawing/2014/main" id="{AC91F313-F9F4-445D-8665-285B9E30C2B4}"/>
              </a:ext>
            </a:extLst>
          </p:cNvPr>
          <p:cNvPicPr>
            <a:picLocks noChangeAspect="1"/>
          </p:cNvPicPr>
          <p:nvPr/>
        </p:nvPicPr>
        <p:blipFill>
          <a:blip r:embed="rId3"/>
          <a:stretch>
            <a:fillRect/>
          </a:stretch>
        </p:blipFill>
        <p:spPr>
          <a:xfrm>
            <a:off x="7486650" y="2597943"/>
            <a:ext cx="3645186" cy="1662113"/>
          </a:xfrm>
          <a:prstGeom prst="rect">
            <a:avLst/>
          </a:prstGeom>
        </p:spPr>
      </p:pic>
      <p:pic>
        <p:nvPicPr>
          <p:cNvPr id="10" name="Picture 9">
            <a:extLst>
              <a:ext uri="{FF2B5EF4-FFF2-40B4-BE49-F238E27FC236}">
                <a16:creationId xmlns:a16="http://schemas.microsoft.com/office/drawing/2014/main" id="{2CED0FE8-07B8-4668-AF95-CA7584A405EA}"/>
              </a:ext>
            </a:extLst>
          </p:cNvPr>
          <p:cNvPicPr>
            <a:picLocks noChangeAspect="1"/>
          </p:cNvPicPr>
          <p:nvPr/>
        </p:nvPicPr>
        <p:blipFill>
          <a:blip r:embed="rId4"/>
          <a:stretch>
            <a:fillRect/>
          </a:stretch>
        </p:blipFill>
        <p:spPr>
          <a:xfrm>
            <a:off x="1368386" y="2468178"/>
            <a:ext cx="3151226" cy="1921643"/>
          </a:xfrm>
          <a:prstGeom prst="rect">
            <a:avLst/>
          </a:prstGeom>
        </p:spPr>
      </p:pic>
      <p:pic>
        <p:nvPicPr>
          <p:cNvPr id="13" name="Picture 12">
            <a:extLst>
              <a:ext uri="{FF2B5EF4-FFF2-40B4-BE49-F238E27FC236}">
                <a16:creationId xmlns:a16="http://schemas.microsoft.com/office/drawing/2014/main" id="{395FBA8A-6D1E-4D56-81A9-FA234C6D12FE}"/>
              </a:ext>
            </a:extLst>
          </p:cNvPr>
          <p:cNvPicPr>
            <a:picLocks noChangeAspect="1"/>
          </p:cNvPicPr>
          <p:nvPr/>
        </p:nvPicPr>
        <p:blipFill>
          <a:blip r:embed="rId5"/>
          <a:stretch>
            <a:fillRect/>
          </a:stretch>
        </p:blipFill>
        <p:spPr>
          <a:xfrm>
            <a:off x="471487" y="4829175"/>
            <a:ext cx="5876925" cy="685800"/>
          </a:xfrm>
          <a:prstGeom prst="rect">
            <a:avLst/>
          </a:prstGeom>
        </p:spPr>
      </p:pic>
    </p:spTree>
    <p:extLst>
      <p:ext uri="{BB962C8B-B14F-4D97-AF65-F5344CB8AC3E}">
        <p14:creationId xmlns:p14="http://schemas.microsoft.com/office/powerpoint/2010/main" val="54114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D5E6610-AB64-4665-B877-A0AE96E75604}"/>
              </a:ext>
            </a:extLst>
          </p:cNvPr>
          <p:cNvSpPr/>
          <p:nvPr/>
        </p:nvSpPr>
        <p:spPr>
          <a:xfrm>
            <a:off x="8867384" y="5390707"/>
            <a:ext cx="2115879" cy="64858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itle 1">
            <a:extLst>
              <a:ext uri="{FF2B5EF4-FFF2-40B4-BE49-F238E27FC236}">
                <a16:creationId xmlns:a16="http://schemas.microsoft.com/office/drawing/2014/main" id="{4DB65102-9896-484A-866B-66A61608DE8C}"/>
              </a:ext>
            </a:extLst>
          </p:cNvPr>
          <p:cNvSpPr>
            <a:spLocks noGrp="1"/>
          </p:cNvSpPr>
          <p:nvPr>
            <p:ph type="title"/>
          </p:nvPr>
        </p:nvSpPr>
        <p:spPr/>
        <p:txBody>
          <a:bodyPr/>
          <a:lstStyle/>
          <a:p>
            <a:r>
              <a:rPr lang="es-AR" dirty="0"/>
              <a:t>Estimador de Error ZZ</a:t>
            </a:r>
          </a:p>
        </p:txBody>
      </p:sp>
      <p:pic>
        <p:nvPicPr>
          <p:cNvPr id="4" name="Content Placeholder 3">
            <a:extLst>
              <a:ext uri="{FF2B5EF4-FFF2-40B4-BE49-F238E27FC236}">
                <a16:creationId xmlns:a16="http://schemas.microsoft.com/office/drawing/2014/main" id="{5FC2A587-A9ED-493E-A4C2-4C8F5111FB08}"/>
              </a:ext>
            </a:extLst>
          </p:cNvPr>
          <p:cNvPicPr>
            <a:picLocks noGrp="1" noChangeAspect="1"/>
          </p:cNvPicPr>
          <p:nvPr>
            <p:ph idx="1"/>
          </p:nvPr>
        </p:nvPicPr>
        <p:blipFill>
          <a:blip r:embed="rId2"/>
          <a:stretch>
            <a:fillRect/>
          </a:stretch>
        </p:blipFill>
        <p:spPr>
          <a:xfrm>
            <a:off x="1256452" y="1888721"/>
            <a:ext cx="5554607" cy="2683280"/>
          </a:xfrm>
          <a:prstGeom prst="rect">
            <a:avLst/>
          </a:prstGeom>
        </p:spPr>
      </p:pic>
      <p:sp>
        <p:nvSpPr>
          <p:cNvPr id="5" name="TextBox 4">
            <a:extLst>
              <a:ext uri="{FF2B5EF4-FFF2-40B4-BE49-F238E27FC236}">
                <a16:creationId xmlns:a16="http://schemas.microsoft.com/office/drawing/2014/main" id="{6A8FEB94-FB56-49FC-B5C3-6D06BBFF0CD6}"/>
              </a:ext>
            </a:extLst>
          </p:cNvPr>
          <p:cNvSpPr txBox="1"/>
          <p:nvPr/>
        </p:nvSpPr>
        <p:spPr>
          <a:xfrm>
            <a:off x="1309408" y="5391834"/>
            <a:ext cx="2169041" cy="646331"/>
          </a:xfrm>
          <a:prstGeom prst="rect">
            <a:avLst/>
          </a:prstGeom>
          <a:noFill/>
        </p:spPr>
        <p:txBody>
          <a:bodyPr wrap="square" rtlCol="0">
            <a:spAutoFit/>
          </a:bodyPr>
          <a:lstStyle/>
          <a:p>
            <a:r>
              <a:rPr lang="es-AR" dirty="0"/>
              <a:t>Cálculo en Puntos de </a:t>
            </a:r>
            <a:r>
              <a:rPr lang="es-AR" dirty="0" err="1"/>
              <a:t>Superconvergencia</a:t>
            </a:r>
            <a:endParaRPr lang="es-AR" dirty="0"/>
          </a:p>
        </p:txBody>
      </p:sp>
      <p:sp>
        <p:nvSpPr>
          <p:cNvPr id="6" name="TextBox 5">
            <a:extLst>
              <a:ext uri="{FF2B5EF4-FFF2-40B4-BE49-F238E27FC236}">
                <a16:creationId xmlns:a16="http://schemas.microsoft.com/office/drawing/2014/main" id="{58CDABE4-5302-4E8A-9513-17EA5E7749EE}"/>
              </a:ext>
            </a:extLst>
          </p:cNvPr>
          <p:cNvSpPr txBox="1"/>
          <p:nvPr/>
        </p:nvSpPr>
        <p:spPr>
          <a:xfrm>
            <a:off x="3899935" y="5391834"/>
            <a:ext cx="2169041" cy="646331"/>
          </a:xfrm>
          <a:prstGeom prst="rect">
            <a:avLst/>
          </a:prstGeom>
          <a:noFill/>
        </p:spPr>
        <p:txBody>
          <a:bodyPr wrap="square" rtlCol="0">
            <a:spAutoFit/>
          </a:bodyPr>
          <a:lstStyle/>
          <a:p>
            <a:r>
              <a:rPr lang="es-AR" dirty="0"/>
              <a:t>Extrapolación a los Nodos</a:t>
            </a:r>
          </a:p>
        </p:txBody>
      </p:sp>
      <p:sp>
        <p:nvSpPr>
          <p:cNvPr id="7" name="TextBox 6">
            <a:extLst>
              <a:ext uri="{FF2B5EF4-FFF2-40B4-BE49-F238E27FC236}">
                <a16:creationId xmlns:a16="http://schemas.microsoft.com/office/drawing/2014/main" id="{2FEAC71A-0B87-4C69-B4F3-663F0C2C4699}"/>
              </a:ext>
            </a:extLst>
          </p:cNvPr>
          <p:cNvSpPr txBox="1"/>
          <p:nvPr/>
        </p:nvSpPr>
        <p:spPr>
          <a:xfrm>
            <a:off x="6283761" y="5391834"/>
            <a:ext cx="2303721" cy="646331"/>
          </a:xfrm>
          <a:prstGeom prst="rect">
            <a:avLst/>
          </a:prstGeom>
          <a:noFill/>
        </p:spPr>
        <p:txBody>
          <a:bodyPr wrap="square" rtlCol="0">
            <a:spAutoFit/>
          </a:bodyPr>
          <a:lstStyle/>
          <a:p>
            <a:r>
              <a:rPr lang="es-AR" dirty="0"/>
              <a:t>Promediado con Elementos adyacentes</a:t>
            </a:r>
          </a:p>
        </p:txBody>
      </p:sp>
      <p:sp>
        <p:nvSpPr>
          <p:cNvPr id="8" name="TextBox 7">
            <a:extLst>
              <a:ext uri="{FF2B5EF4-FFF2-40B4-BE49-F238E27FC236}">
                <a16:creationId xmlns:a16="http://schemas.microsoft.com/office/drawing/2014/main" id="{5AF6CAF0-7DCF-438A-9B89-61F0B24318DF}"/>
              </a:ext>
            </a:extLst>
          </p:cNvPr>
          <p:cNvSpPr txBox="1"/>
          <p:nvPr/>
        </p:nvSpPr>
        <p:spPr>
          <a:xfrm>
            <a:off x="8839030" y="5391834"/>
            <a:ext cx="2261191" cy="646331"/>
          </a:xfrm>
          <a:prstGeom prst="rect">
            <a:avLst/>
          </a:prstGeom>
          <a:noFill/>
        </p:spPr>
        <p:txBody>
          <a:bodyPr wrap="square" rtlCol="0">
            <a:spAutoFit/>
          </a:bodyPr>
          <a:lstStyle/>
          <a:p>
            <a:r>
              <a:rPr lang="es-AR" dirty="0"/>
              <a:t>Interpolación a Puntos de Integración</a:t>
            </a:r>
          </a:p>
        </p:txBody>
      </p:sp>
      <p:sp>
        <p:nvSpPr>
          <p:cNvPr id="10" name="Rectangle: Rounded Corners 9">
            <a:extLst>
              <a:ext uri="{FF2B5EF4-FFF2-40B4-BE49-F238E27FC236}">
                <a16:creationId xmlns:a16="http://schemas.microsoft.com/office/drawing/2014/main" id="{9C4E36B4-71C9-4CC7-9B5B-6FBB31DD9985}"/>
              </a:ext>
            </a:extLst>
          </p:cNvPr>
          <p:cNvSpPr/>
          <p:nvPr/>
        </p:nvSpPr>
        <p:spPr>
          <a:xfrm>
            <a:off x="6350569" y="5390707"/>
            <a:ext cx="2115879" cy="64858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angle: Rounded Corners 10">
            <a:extLst>
              <a:ext uri="{FF2B5EF4-FFF2-40B4-BE49-F238E27FC236}">
                <a16:creationId xmlns:a16="http://schemas.microsoft.com/office/drawing/2014/main" id="{5A707092-9D33-49DB-AC5D-C5BE5D156962}"/>
              </a:ext>
            </a:extLst>
          </p:cNvPr>
          <p:cNvSpPr/>
          <p:nvPr/>
        </p:nvSpPr>
        <p:spPr>
          <a:xfrm>
            <a:off x="3846771" y="5390707"/>
            <a:ext cx="2115879" cy="64858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angle: Rounded Corners 11">
            <a:extLst>
              <a:ext uri="{FF2B5EF4-FFF2-40B4-BE49-F238E27FC236}">
                <a16:creationId xmlns:a16="http://schemas.microsoft.com/office/drawing/2014/main" id="{12724A42-2C2F-481F-95EC-083F99C0E6BB}"/>
              </a:ext>
            </a:extLst>
          </p:cNvPr>
          <p:cNvSpPr/>
          <p:nvPr/>
        </p:nvSpPr>
        <p:spPr>
          <a:xfrm>
            <a:off x="1323584" y="5390707"/>
            <a:ext cx="2115879" cy="64858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4" name="Straight Arrow Connector 13">
            <a:extLst>
              <a:ext uri="{FF2B5EF4-FFF2-40B4-BE49-F238E27FC236}">
                <a16:creationId xmlns:a16="http://schemas.microsoft.com/office/drawing/2014/main" id="{42B94B75-1421-4B19-B613-683678A488AE}"/>
              </a:ext>
            </a:extLst>
          </p:cNvPr>
          <p:cNvCxnSpPr>
            <a:cxnSpLocks/>
          </p:cNvCxnSpPr>
          <p:nvPr/>
        </p:nvCxnSpPr>
        <p:spPr>
          <a:xfrm>
            <a:off x="3494080" y="5715000"/>
            <a:ext cx="316796"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3E6D643-65AE-4913-85A6-E1A22F8D1EEF}"/>
              </a:ext>
            </a:extLst>
          </p:cNvPr>
          <p:cNvCxnSpPr>
            <a:cxnSpLocks/>
          </p:cNvCxnSpPr>
          <p:nvPr/>
        </p:nvCxnSpPr>
        <p:spPr>
          <a:xfrm>
            <a:off x="5998911" y="5715000"/>
            <a:ext cx="316796"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8F8D188-A386-4549-8C52-1332D5AE10BE}"/>
              </a:ext>
            </a:extLst>
          </p:cNvPr>
          <p:cNvCxnSpPr>
            <a:cxnSpLocks/>
          </p:cNvCxnSpPr>
          <p:nvPr/>
        </p:nvCxnSpPr>
        <p:spPr>
          <a:xfrm>
            <a:off x="8509701" y="5715000"/>
            <a:ext cx="316796"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03ACB6-DD08-477F-B6D1-F5C679E202DB}"/>
              </a:ext>
            </a:extLst>
          </p:cNvPr>
          <p:cNvSpPr txBox="1"/>
          <p:nvPr/>
        </p:nvSpPr>
        <p:spPr>
          <a:xfrm>
            <a:off x="1181100" y="4867275"/>
            <a:ext cx="5114926" cy="646331"/>
          </a:xfrm>
          <a:prstGeom prst="rect">
            <a:avLst/>
          </a:prstGeom>
        </p:spPr>
        <p:txBody>
          <a:bodyPr vert="horz" lIns="0" tIns="45720" rIns="0" bIns="45720" rtlCol="0">
            <a:normAutofit/>
          </a:bodyPr>
          <a:lstStyle>
            <a:lvl1pPr marL="91440" indent="-91440" defTabSz="914400">
              <a:lnSpc>
                <a:spcPct val="90000"/>
              </a:lnSpc>
              <a:spcBef>
                <a:spcPts val="1200"/>
              </a:spcBef>
              <a:spcAft>
                <a:spcPts val="200"/>
              </a:spcAft>
              <a:buClr>
                <a:schemeClr val="accent1"/>
              </a:buClr>
              <a:buSzPct val="100000"/>
              <a:buFont typeface="Calibri" panose="020F0502020204030204" pitchFamily="34" charset="0"/>
              <a:buChar char=" "/>
              <a:defRPr sz="2000">
                <a:solidFill>
                  <a:schemeClr val="tx1">
                    <a:lumMod val="75000"/>
                    <a:lumOff val="25000"/>
                  </a:schemeClr>
                </a:solidFill>
              </a:defRPr>
            </a:lvl1pPr>
            <a:lvl2pPr marL="384048" indent="-182880" defTabSz="914400">
              <a:lnSpc>
                <a:spcPct val="90000"/>
              </a:lnSpc>
              <a:spcBef>
                <a:spcPts val="200"/>
              </a:spcBef>
              <a:spcAft>
                <a:spcPts val="400"/>
              </a:spcAft>
              <a:buClr>
                <a:schemeClr val="accent1"/>
              </a:buClr>
              <a:buFont typeface="Calibri"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pPr>
              <a:buFont typeface="Courier New" panose="02070309020205020404" pitchFamily="49" charset="0"/>
              <a:buChar char="o"/>
            </a:pPr>
            <a:r>
              <a:rPr lang="es-AR" dirty="0"/>
              <a:t> Obtención del campo de tensiones mejorado:</a:t>
            </a:r>
          </a:p>
        </p:txBody>
      </p:sp>
      <p:pic>
        <p:nvPicPr>
          <p:cNvPr id="20" name="Shape 76">
            <a:extLst>
              <a:ext uri="{FF2B5EF4-FFF2-40B4-BE49-F238E27FC236}">
                <a16:creationId xmlns:a16="http://schemas.microsoft.com/office/drawing/2014/main" id="{0C62EE70-C53A-4651-A73E-C67CB04D359C}"/>
              </a:ext>
            </a:extLst>
          </p:cNvPr>
          <p:cNvPicPr preferRelativeResize="0"/>
          <p:nvPr/>
        </p:nvPicPr>
        <p:blipFill>
          <a:blip r:embed="rId3">
            <a:alphaModFix/>
          </a:blip>
          <a:stretch>
            <a:fillRect/>
          </a:stretch>
        </p:blipFill>
        <p:spPr>
          <a:xfrm>
            <a:off x="10927398" y="0"/>
            <a:ext cx="1264602" cy="621599"/>
          </a:xfrm>
          <a:prstGeom prst="rect">
            <a:avLst/>
          </a:prstGeom>
          <a:noFill/>
          <a:ln>
            <a:noFill/>
          </a:ln>
        </p:spPr>
      </p:pic>
    </p:spTree>
    <p:extLst>
      <p:ext uri="{BB962C8B-B14F-4D97-AF65-F5344CB8AC3E}">
        <p14:creationId xmlns:p14="http://schemas.microsoft.com/office/powerpoint/2010/main" val="2626948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10453</TotalTime>
  <Words>1184</Words>
  <Application>Microsoft Office PowerPoint</Application>
  <PresentationFormat>Widescreen</PresentationFormat>
  <Paragraphs>149</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Calibri</vt:lpstr>
      <vt:lpstr>Calibri Light</vt:lpstr>
      <vt:lpstr>Cambria Math</vt:lpstr>
      <vt:lpstr>Courier New</vt:lpstr>
      <vt:lpstr>Retrospect</vt:lpstr>
      <vt:lpstr>Análisis de una placa plana de material ortótropo con una entalla en U</vt:lpstr>
      <vt:lpstr>Objetivos</vt:lpstr>
      <vt:lpstr>Hipótesis</vt:lpstr>
      <vt:lpstr>Estructura a Analizar</vt:lpstr>
      <vt:lpstr>Método de Resolución</vt:lpstr>
      <vt:lpstr>Análisis Preliminar</vt:lpstr>
      <vt:lpstr>Análisis Preliminar del Problema</vt:lpstr>
      <vt:lpstr>Análisis Preliminar – Material Isótropo</vt:lpstr>
      <vt:lpstr>Estimador de Error ZZ</vt:lpstr>
      <vt:lpstr>Patch Test – Q4</vt:lpstr>
      <vt:lpstr>Patch Test – Q8</vt:lpstr>
      <vt:lpstr>Patch Test – Q9</vt:lpstr>
      <vt:lpstr>Patch Test – Q12</vt:lpstr>
      <vt:lpstr>Patch Test – Q16</vt:lpstr>
      <vt:lpstr>Análisis Preliminar – Convergencia en X</vt:lpstr>
      <vt:lpstr>Análisis Preliminar – Convergencia en Y</vt:lpstr>
      <vt:lpstr>Análisis Preliminar – ADINA Desplazamientos</vt:lpstr>
      <vt:lpstr>Análisis Preliminar – ADINA Desplazamientos</vt:lpstr>
      <vt:lpstr>Análisis Preliminar – ADINA σxx</vt:lpstr>
      <vt:lpstr>Análisis Preliminar – ADINA σyy</vt:lpstr>
      <vt:lpstr>Análisis Preliminar – ADINA τxy</vt:lpstr>
      <vt:lpstr>Análisis Preliminar – Movimientos Rígidos</vt:lpstr>
      <vt:lpstr>Análisis Preliminar – Movimientos Rígidos</vt:lpstr>
      <vt:lpstr>Análisis Preliminar – Movimientos Rígidos</vt:lpstr>
      <vt:lpstr>Análisis Preliminar – Error ZZ</vt:lpstr>
      <vt:lpstr>Análisis Preliminar</vt:lpstr>
      <vt:lpstr>Análisis de Tensiones</vt:lpstr>
      <vt:lpstr>Análisis de Tensiones</vt:lpstr>
      <vt:lpstr>Análisis de Tensiones – Material Ortótropo</vt:lpstr>
      <vt:lpstr>Análisis de Tensiones – Material Ortótropo</vt:lpstr>
      <vt:lpstr>Análisis de Tensiones – Material Ortótropo</vt:lpstr>
      <vt:lpstr>Análisis de Tensiones – Convergencia en X</vt:lpstr>
      <vt:lpstr>Análisis de Tensiones – Convergencia en Y</vt:lpstr>
      <vt:lpstr>Análisis de Tensiones – Malla Homogénea</vt:lpstr>
      <vt:lpstr>Análisis de Tensiones – Mallas Mejoradas</vt:lpstr>
      <vt:lpstr>Análisis de Tensiones – Mallas Mejoradas</vt:lpstr>
      <vt:lpstr>Análisis de Tensiones</vt:lpstr>
      <vt:lpstr>Análisis de Tensiones</vt:lpstr>
      <vt:lpstr>Análisis de Tensiones</vt:lpstr>
      <vt:lpstr>Isótropo vs Ortótropo</vt:lpstr>
      <vt:lpstr>Isótropo vs Ortótropo - σVM </vt:lpstr>
      <vt:lpstr>Isótropo vs Ortótropo - σVM </vt:lpstr>
      <vt:lpstr>Isótropo vs Ortótropo - σVM </vt:lpstr>
      <vt:lpstr>PowerPoint Presentation</vt:lpstr>
      <vt:lpstr>Isótropo vs Ortótropo – Desplazamientos X</vt:lpstr>
      <vt:lpstr>Conclusiones y Bibliografía</vt:lpstr>
      <vt:lpstr>Conclusiones</vt:lpstr>
      <vt:lpstr>Conclusiones</vt:lpstr>
      <vt:lpstr>Bibliografía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Custo</dc:creator>
  <cp:lastModifiedBy>Christian Custo</cp:lastModifiedBy>
  <cp:revision>128</cp:revision>
  <dcterms:created xsi:type="dcterms:W3CDTF">2018-02-12T12:59:02Z</dcterms:created>
  <dcterms:modified xsi:type="dcterms:W3CDTF">2019-07-15T15:53:48Z</dcterms:modified>
</cp:coreProperties>
</file>